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59"/>
  </p:notesMasterIdLst>
  <p:handoutMasterIdLst>
    <p:handoutMasterId r:id="rId60"/>
  </p:handoutMasterIdLst>
  <p:sldIdLst>
    <p:sldId id="666" r:id="rId5"/>
    <p:sldId id="758" r:id="rId6"/>
    <p:sldId id="759" r:id="rId7"/>
    <p:sldId id="908" r:id="rId8"/>
    <p:sldId id="1120" r:id="rId9"/>
    <p:sldId id="718" r:id="rId10"/>
    <p:sldId id="784" r:id="rId11"/>
    <p:sldId id="1153" r:id="rId12"/>
    <p:sldId id="1151" r:id="rId13"/>
    <p:sldId id="1154" r:id="rId14"/>
    <p:sldId id="1155" r:id="rId15"/>
    <p:sldId id="1156" r:id="rId16"/>
    <p:sldId id="1157" r:id="rId17"/>
    <p:sldId id="1158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7" r:id="rId26"/>
    <p:sldId id="1152" r:id="rId27"/>
    <p:sldId id="1168" r:id="rId28"/>
    <p:sldId id="1169" r:id="rId29"/>
    <p:sldId id="1170" r:id="rId30"/>
    <p:sldId id="1182" r:id="rId31"/>
    <p:sldId id="1183" r:id="rId32"/>
    <p:sldId id="1172" r:id="rId33"/>
    <p:sldId id="1174" r:id="rId34"/>
    <p:sldId id="1180" r:id="rId35"/>
    <p:sldId id="1175" r:id="rId36"/>
    <p:sldId id="1184" r:id="rId37"/>
    <p:sldId id="1186" r:id="rId38"/>
    <p:sldId id="1177" r:id="rId39"/>
    <p:sldId id="873" r:id="rId40"/>
    <p:sldId id="874" r:id="rId41"/>
    <p:sldId id="875" r:id="rId42"/>
    <p:sldId id="876" r:id="rId43"/>
    <p:sldId id="976" r:id="rId44"/>
    <p:sldId id="977" r:id="rId45"/>
    <p:sldId id="860" r:id="rId46"/>
    <p:sldId id="861" r:id="rId47"/>
    <p:sldId id="862" r:id="rId48"/>
    <p:sldId id="863" r:id="rId49"/>
    <p:sldId id="864" r:id="rId50"/>
    <p:sldId id="865" r:id="rId51"/>
    <p:sldId id="869" r:id="rId52"/>
    <p:sldId id="870" r:id="rId53"/>
    <p:sldId id="867" r:id="rId54"/>
    <p:sldId id="868" r:id="rId55"/>
    <p:sldId id="777" r:id="rId56"/>
    <p:sldId id="1178" r:id="rId57"/>
    <p:sldId id="851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나눔고딕" panose="020D0604000000000000" pitchFamily="50" charset="-127"/>
      <p:regular r:id="rId67"/>
      <p:bold r:id="rId68"/>
    </p:embeddedFont>
    <p:embeddedFont>
      <p:font typeface="나눔바른고딕" panose="020B0600000101010101" charset="-127"/>
      <p:regular r:id="rId69"/>
      <p:bold r:id="rId70"/>
    </p:embeddedFont>
    <p:embeddedFont>
      <p:font typeface="나눔명조 ExtraBold" panose="02020603020101020101" pitchFamily="18" charset="-127"/>
      <p:bold r:id="rId71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21" userDrawn="1">
          <p15:clr>
            <a:srgbClr val="A4A3A4"/>
          </p15:clr>
        </p15:guide>
        <p15:guide id="4" orient="horz" pos="985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7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3" pos="4151">
          <p15:clr>
            <a:srgbClr val="A4A3A4"/>
          </p15:clr>
        </p15:guide>
        <p15:guide id="24" pos="4149">
          <p15:clr>
            <a:srgbClr val="A4A3A4"/>
          </p15:clr>
        </p15:guide>
        <p15:guide id="25" pos="4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CC6600"/>
    <a:srgbClr val="005A7E"/>
    <a:srgbClr val="089CA3"/>
    <a:srgbClr val="0B5395"/>
    <a:srgbClr val="0CA0C7"/>
    <a:srgbClr val="595959"/>
    <a:srgbClr val="4F81BD"/>
    <a:srgbClr val="E3A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DA0C5-4493-4EB5-91C8-2706390CA8C3}" v="7" dt="2021-04-28T13:43:29.161"/>
    <p1510:client id="{4A65FF20-49AB-4B3C-92DA-EBF4BC952C31}" v="3" dt="2021-04-28T22:21:33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4" autoAdjust="0"/>
    <p:restoredTop sz="90323" autoAdjust="0"/>
  </p:normalViewPr>
  <p:slideViewPr>
    <p:cSldViewPr snapToGrid="0" snapToObjects="1" showGuides="1">
      <p:cViewPr varScale="1">
        <p:scale>
          <a:sx n="97" d="100"/>
          <a:sy n="97" d="100"/>
        </p:scale>
        <p:origin x="293" y="67"/>
      </p:cViewPr>
      <p:guideLst>
        <p:guide orient="horz" pos="1121"/>
        <p:guide orient="horz" pos="985"/>
        <p:guide orient="horz" pos="735"/>
        <p:guide pos="476"/>
        <p:guide pos="4173"/>
        <p:guide pos="453"/>
        <p:guide pos="612"/>
        <p:guide orient="horz" pos="441"/>
        <p:guide pos="499"/>
        <p:guide orient="horz" pos="940"/>
        <p:guide orient="horz" pos="781"/>
        <p:guide pos="4151"/>
        <p:guide pos="4149"/>
        <p:guide pos="415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042DA0C5-4493-4EB5-91C8-2706390CA8C3}"/>
    <pc:docChg chg="delSld modSld">
      <pc:chgData name="홍필두" userId="a613eac9-2ee1-4936-8d5c-6f3d69f7b146" providerId="ADAL" clId="{042DA0C5-4493-4EB5-91C8-2706390CA8C3}" dt="2021-04-28T13:43:37.052" v="75" actId="207"/>
      <pc:docMkLst>
        <pc:docMk/>
      </pc:docMkLst>
      <pc:sldChg chg="del">
        <pc:chgData name="홍필두" userId="a613eac9-2ee1-4936-8d5c-6f3d69f7b146" providerId="ADAL" clId="{042DA0C5-4493-4EB5-91C8-2706390CA8C3}" dt="2021-04-28T13:41:26.629" v="0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042DA0C5-4493-4EB5-91C8-2706390CA8C3}" dt="2021-04-28T13:41:26.629" v="0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042DA0C5-4493-4EB5-91C8-2706390CA8C3}" dt="2021-04-28T13:41:26.629" v="0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042DA0C5-4493-4EB5-91C8-2706390CA8C3}" dt="2021-04-28T13:41:26.629" v="0" actId="47"/>
        <pc:sldMkLst>
          <pc:docMk/>
          <pc:sldMk cId="4090281274" sldId="757"/>
        </pc:sldMkLst>
      </pc:sldChg>
      <pc:sldChg chg="del">
        <pc:chgData name="홍필두" userId="a613eac9-2ee1-4936-8d5c-6f3d69f7b146" providerId="ADAL" clId="{042DA0C5-4493-4EB5-91C8-2706390CA8C3}" dt="2021-04-28T13:42:26.572" v="1" actId="47"/>
        <pc:sldMkLst>
          <pc:docMk/>
          <pc:sldMk cId="1705135155" sldId="1173"/>
        </pc:sldMkLst>
      </pc:sldChg>
      <pc:sldChg chg="del">
        <pc:chgData name="홍필두" userId="a613eac9-2ee1-4936-8d5c-6f3d69f7b146" providerId="ADAL" clId="{042DA0C5-4493-4EB5-91C8-2706390CA8C3}" dt="2021-04-28T13:42:57.782" v="2" actId="47"/>
        <pc:sldMkLst>
          <pc:docMk/>
          <pc:sldMk cId="66204156" sldId="1176"/>
        </pc:sldMkLst>
      </pc:sldChg>
      <pc:sldChg chg="addSp modSp mod">
        <pc:chgData name="홍필두" userId="a613eac9-2ee1-4936-8d5c-6f3d69f7b146" providerId="ADAL" clId="{042DA0C5-4493-4EB5-91C8-2706390CA8C3}" dt="2021-04-28T13:43:37.052" v="75" actId="207"/>
        <pc:sldMkLst>
          <pc:docMk/>
          <pc:sldMk cId="3709573812" sldId="1184"/>
        </pc:sldMkLst>
        <pc:spChg chg="add mod">
          <ac:chgData name="홍필두" userId="a613eac9-2ee1-4936-8d5c-6f3d69f7b146" providerId="ADAL" clId="{042DA0C5-4493-4EB5-91C8-2706390CA8C3}" dt="2021-04-28T13:43:37.052" v="75" actId="207"/>
          <ac:spMkLst>
            <pc:docMk/>
            <pc:sldMk cId="3709573812" sldId="1184"/>
            <ac:spMk id="16" creationId="{2B75A9D4-5623-41D3-9C43-14528012D5DC}"/>
          </ac:spMkLst>
        </pc:spChg>
      </pc:sldChg>
      <pc:sldMasterChg chg="delSldLayout">
        <pc:chgData name="홍필두" userId="a613eac9-2ee1-4936-8d5c-6f3d69f7b146" providerId="ADAL" clId="{042DA0C5-4493-4EB5-91C8-2706390CA8C3}" dt="2021-04-28T13:41:26.629" v="0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042DA0C5-4493-4EB5-91C8-2706390CA8C3}" dt="2021-04-28T13:41:26.629" v="0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4A65FF20-49AB-4B3C-92DA-EBF4BC952C31}"/>
    <pc:docChg chg="custSel modSld">
      <pc:chgData name="홍필두" userId="a613eac9-2ee1-4936-8d5c-6f3d69f7b146" providerId="ADAL" clId="{4A65FF20-49AB-4B3C-92DA-EBF4BC952C31}" dt="2021-04-28T22:21:42.496" v="55" actId="20577"/>
      <pc:docMkLst>
        <pc:docMk/>
      </pc:docMkLst>
      <pc:sldChg chg="delSp mod">
        <pc:chgData name="홍필두" userId="a613eac9-2ee1-4936-8d5c-6f3d69f7b146" providerId="ADAL" clId="{4A65FF20-49AB-4B3C-92DA-EBF4BC952C31}" dt="2021-04-28T22:21:07.966" v="40" actId="478"/>
        <pc:sldMkLst>
          <pc:docMk/>
          <pc:sldMk cId="2537070144" sldId="1152"/>
        </pc:sldMkLst>
        <pc:spChg chg="del">
          <ac:chgData name="홍필두" userId="a613eac9-2ee1-4936-8d5c-6f3d69f7b146" providerId="ADAL" clId="{4A65FF20-49AB-4B3C-92DA-EBF4BC952C31}" dt="2021-04-28T22:21:07.165" v="39" actId="478"/>
          <ac:spMkLst>
            <pc:docMk/>
            <pc:sldMk cId="2537070144" sldId="1152"/>
            <ac:spMk id="12" creationId="{41C9B25C-854B-44FD-991C-146F419BF178}"/>
          </ac:spMkLst>
        </pc:spChg>
        <pc:spChg chg="del">
          <ac:chgData name="홍필두" userId="a613eac9-2ee1-4936-8d5c-6f3d69f7b146" providerId="ADAL" clId="{4A65FF20-49AB-4B3C-92DA-EBF4BC952C31}" dt="2021-04-28T22:21:07.966" v="40" actId="478"/>
          <ac:spMkLst>
            <pc:docMk/>
            <pc:sldMk cId="2537070144" sldId="1152"/>
            <ac:spMk id="15" creationId="{00000000-0000-0000-0000-000000000000}"/>
          </ac:spMkLst>
        </pc:spChg>
      </pc:sldChg>
      <pc:sldChg chg="delSp modSp mod">
        <pc:chgData name="홍필두" userId="a613eac9-2ee1-4936-8d5c-6f3d69f7b146" providerId="ADAL" clId="{4A65FF20-49AB-4B3C-92DA-EBF4BC952C31}" dt="2021-04-28T22:19:52.362" v="3" actId="20577"/>
        <pc:sldMkLst>
          <pc:docMk/>
          <pc:sldMk cId="453290322" sldId="1154"/>
        </pc:sldMkLst>
        <pc:spChg chg="del mod">
          <ac:chgData name="홍필두" userId="a613eac9-2ee1-4936-8d5c-6f3d69f7b146" providerId="ADAL" clId="{4A65FF20-49AB-4B3C-92DA-EBF4BC952C31}" dt="2021-04-28T22:19:50.229" v="2" actId="478"/>
          <ac:spMkLst>
            <pc:docMk/>
            <pc:sldMk cId="453290322" sldId="1154"/>
            <ac:spMk id="5" creationId="{00000000-0000-0000-0000-000000000000}"/>
          </ac:spMkLst>
        </pc:spChg>
        <pc:spChg chg="del">
          <ac:chgData name="홍필두" userId="a613eac9-2ee1-4936-8d5c-6f3d69f7b146" providerId="ADAL" clId="{4A65FF20-49AB-4B3C-92DA-EBF4BC952C31}" dt="2021-04-28T22:19:47.681" v="0" actId="478"/>
          <ac:spMkLst>
            <pc:docMk/>
            <pc:sldMk cId="453290322" sldId="1154"/>
            <ac:spMk id="6" creationId="{00000000-0000-0000-0000-000000000000}"/>
          </ac:spMkLst>
        </pc:spChg>
        <pc:graphicFrameChg chg="modGraphic">
          <ac:chgData name="홍필두" userId="a613eac9-2ee1-4936-8d5c-6f3d69f7b146" providerId="ADAL" clId="{4A65FF20-49AB-4B3C-92DA-EBF4BC952C31}" dt="2021-04-28T22:19:52.362" v="3" actId="20577"/>
          <ac:graphicFrameMkLst>
            <pc:docMk/>
            <pc:sldMk cId="453290322" sldId="1154"/>
            <ac:graphicFrameMk id="20" creationId="{BAD5D40F-4BAE-4D9A-B32F-D17BA63E4A0D}"/>
          </ac:graphicFrameMkLst>
        </pc:graphicFrameChg>
      </pc:sldChg>
      <pc:sldChg chg="delSp modSp mod">
        <pc:chgData name="홍필두" userId="a613eac9-2ee1-4936-8d5c-6f3d69f7b146" providerId="ADAL" clId="{4A65FF20-49AB-4B3C-92DA-EBF4BC952C31}" dt="2021-04-28T22:20:22.963" v="33" actId="478"/>
        <pc:sldMkLst>
          <pc:docMk/>
          <pc:sldMk cId="3781076359" sldId="1162"/>
        </pc:sldMkLst>
        <pc:spChg chg="del mod">
          <ac:chgData name="홍필두" userId="a613eac9-2ee1-4936-8d5c-6f3d69f7b146" providerId="ADAL" clId="{4A65FF20-49AB-4B3C-92DA-EBF4BC952C31}" dt="2021-04-28T22:20:22.963" v="33" actId="478"/>
          <ac:spMkLst>
            <pc:docMk/>
            <pc:sldMk cId="3781076359" sldId="1162"/>
            <ac:spMk id="14" creationId="{69EA2E83-6765-421C-91FB-8900A956DE73}"/>
          </ac:spMkLst>
        </pc:spChg>
        <pc:spChg chg="del">
          <ac:chgData name="홍필두" userId="a613eac9-2ee1-4936-8d5c-6f3d69f7b146" providerId="ADAL" clId="{4A65FF20-49AB-4B3C-92DA-EBF4BC952C31}" dt="2021-04-28T22:20:02.376" v="4" actId="478"/>
          <ac:spMkLst>
            <pc:docMk/>
            <pc:sldMk cId="3781076359" sldId="1162"/>
            <ac:spMk id="15" creationId="{00000000-0000-0000-0000-000000000000}"/>
          </ac:spMkLst>
        </pc:spChg>
        <pc:spChg chg="del">
          <ac:chgData name="홍필두" userId="a613eac9-2ee1-4936-8d5c-6f3d69f7b146" providerId="ADAL" clId="{4A65FF20-49AB-4B3C-92DA-EBF4BC952C31}" dt="2021-04-28T22:20:20.697" v="31" actId="478"/>
          <ac:spMkLst>
            <pc:docMk/>
            <pc:sldMk cId="3781076359" sldId="1162"/>
            <ac:spMk id="16" creationId="{00000000-0000-0000-0000-000000000000}"/>
          </ac:spMkLst>
        </pc:spChg>
        <pc:spChg chg="mod">
          <ac:chgData name="홍필두" userId="a613eac9-2ee1-4936-8d5c-6f3d69f7b146" providerId="ADAL" clId="{4A65FF20-49AB-4B3C-92DA-EBF4BC952C31}" dt="2021-04-28T22:20:13.713" v="27" actId="6549"/>
          <ac:spMkLst>
            <pc:docMk/>
            <pc:sldMk cId="3781076359" sldId="1162"/>
            <ac:spMk id="28" creationId="{3BDE4F8D-0261-46A5-98F3-1FFC4DC0ED56}"/>
          </ac:spMkLst>
        </pc:spChg>
        <pc:spChg chg="del">
          <ac:chgData name="홍필두" userId="a613eac9-2ee1-4936-8d5c-6f3d69f7b146" providerId="ADAL" clId="{4A65FF20-49AB-4B3C-92DA-EBF4BC952C31}" dt="2021-04-28T22:20:19.978" v="30" actId="478"/>
          <ac:spMkLst>
            <pc:docMk/>
            <pc:sldMk cId="3781076359" sldId="1162"/>
            <ac:spMk id="32" creationId="{2CBBF920-396C-450A-BB43-947AF627EA55}"/>
          </ac:spMkLst>
        </pc:spChg>
        <pc:spChg chg="del mod">
          <ac:chgData name="홍필두" userId="a613eac9-2ee1-4936-8d5c-6f3d69f7b146" providerId="ADAL" clId="{4A65FF20-49AB-4B3C-92DA-EBF4BC952C31}" dt="2021-04-28T22:20:18.371" v="29" actId="478"/>
          <ac:spMkLst>
            <pc:docMk/>
            <pc:sldMk cId="3781076359" sldId="1162"/>
            <ac:spMk id="33" creationId="{A24EA193-04CD-4460-8A4A-CFB072D938CC}"/>
          </ac:spMkLst>
        </pc:spChg>
      </pc:sldChg>
      <pc:sldChg chg="modSp mod">
        <pc:chgData name="홍필두" userId="a613eac9-2ee1-4936-8d5c-6f3d69f7b146" providerId="ADAL" clId="{4A65FF20-49AB-4B3C-92DA-EBF4BC952C31}" dt="2021-04-28T22:20:57.448" v="38" actId="1076"/>
        <pc:sldMkLst>
          <pc:docMk/>
          <pc:sldMk cId="3869340469" sldId="1163"/>
        </pc:sldMkLst>
        <pc:spChg chg="mod">
          <ac:chgData name="홍필두" userId="a613eac9-2ee1-4936-8d5c-6f3d69f7b146" providerId="ADAL" clId="{4A65FF20-49AB-4B3C-92DA-EBF4BC952C31}" dt="2021-04-28T22:20:57.448" v="38" actId="1076"/>
          <ac:spMkLst>
            <pc:docMk/>
            <pc:sldMk cId="3869340469" sldId="1163"/>
            <ac:spMk id="35" creationId="{00000000-0000-0000-0000-000000000000}"/>
          </ac:spMkLst>
        </pc:spChg>
      </pc:sldChg>
      <pc:sldChg chg="delSp modSp mod">
        <pc:chgData name="홍필두" userId="a613eac9-2ee1-4936-8d5c-6f3d69f7b146" providerId="ADAL" clId="{4A65FF20-49AB-4B3C-92DA-EBF4BC952C31}" dt="2021-04-28T22:21:42.496" v="55" actId="20577"/>
        <pc:sldMkLst>
          <pc:docMk/>
          <pc:sldMk cId="2619827032" sldId="1182"/>
        </pc:sldMkLst>
        <pc:spChg chg="del">
          <ac:chgData name="홍필두" userId="a613eac9-2ee1-4936-8d5c-6f3d69f7b146" providerId="ADAL" clId="{4A65FF20-49AB-4B3C-92DA-EBF4BC952C31}" dt="2021-04-28T22:21:22.194" v="43" actId="478"/>
          <ac:spMkLst>
            <pc:docMk/>
            <pc:sldMk cId="2619827032" sldId="1182"/>
            <ac:spMk id="2" creationId="{00000000-0000-0000-0000-000000000000}"/>
          </ac:spMkLst>
        </pc:spChg>
        <pc:spChg chg="del">
          <ac:chgData name="홍필두" userId="a613eac9-2ee1-4936-8d5c-6f3d69f7b146" providerId="ADAL" clId="{4A65FF20-49AB-4B3C-92DA-EBF4BC952C31}" dt="2021-04-28T22:21:38.946" v="53" actId="478"/>
          <ac:spMkLst>
            <pc:docMk/>
            <pc:sldMk cId="2619827032" sldId="1182"/>
            <ac:spMk id="12" creationId="{00000000-0000-0000-0000-000000000000}"/>
          </ac:spMkLst>
        </pc:spChg>
        <pc:spChg chg="del">
          <ac:chgData name="홍필두" userId="a613eac9-2ee1-4936-8d5c-6f3d69f7b146" providerId="ADAL" clId="{4A65FF20-49AB-4B3C-92DA-EBF4BC952C31}" dt="2021-04-28T22:21:19.480" v="42" actId="478"/>
          <ac:spMkLst>
            <pc:docMk/>
            <pc:sldMk cId="2619827032" sldId="1182"/>
            <ac:spMk id="13" creationId="{41C9B25C-854B-44FD-991C-146F419BF178}"/>
          </ac:spMkLst>
        </pc:spChg>
        <pc:spChg chg="del">
          <ac:chgData name="홍필두" userId="a613eac9-2ee1-4936-8d5c-6f3d69f7b146" providerId="ADAL" clId="{4A65FF20-49AB-4B3C-92DA-EBF4BC952C31}" dt="2021-04-28T22:21:18.605" v="41" actId="478"/>
          <ac:spMkLst>
            <pc:docMk/>
            <pc:sldMk cId="2619827032" sldId="1182"/>
            <ac:spMk id="14" creationId="{00000000-0000-0000-0000-000000000000}"/>
          </ac:spMkLst>
        </pc:spChg>
        <pc:graphicFrameChg chg="mod modGraphic">
          <ac:chgData name="홍필두" userId="a613eac9-2ee1-4936-8d5c-6f3d69f7b146" providerId="ADAL" clId="{4A65FF20-49AB-4B3C-92DA-EBF4BC952C31}" dt="2021-04-28T22:21:42.496" v="55" actId="20577"/>
          <ac:graphicFrameMkLst>
            <pc:docMk/>
            <pc:sldMk cId="2619827032" sldId="1182"/>
            <ac:graphicFrameMk id="25" creationId="{F954D004-E7FB-42E5-B180-FDCFC8887CD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48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508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83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5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51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73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12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282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44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6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592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742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7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98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543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66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810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216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85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85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53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21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90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37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176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65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1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11" Type="http://schemas.openxmlformats.org/officeDocument/2006/relationships/image" Target="../media/image11.jpeg"/><Relationship Id="rId5" Type="http://schemas.openxmlformats.org/officeDocument/2006/relationships/image" Target="../media/image23.jpeg"/><Relationship Id="rId10" Type="http://schemas.openxmlformats.org/officeDocument/2006/relationships/image" Target="../media/image10.jpeg"/><Relationship Id="rId4" Type="http://schemas.openxmlformats.org/officeDocument/2006/relationships/image" Target="../media/image22.jpeg"/><Relationship Id="rId9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6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3.jpeg"/><Relationship Id="rId7" Type="http://schemas.openxmlformats.org/officeDocument/2006/relationships/image" Target="../media/image17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image" Target="../media/image10.jpeg"/><Relationship Id="rId5" Type="http://schemas.openxmlformats.org/officeDocument/2006/relationships/image" Target="../media/image35.jpeg"/><Relationship Id="rId10" Type="http://schemas.openxmlformats.org/officeDocument/2006/relationships/image" Target="../media/image20.jpeg"/><Relationship Id="rId4" Type="http://schemas.openxmlformats.org/officeDocument/2006/relationships/image" Target="../media/image34.jpe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문자열 다루기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10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66" y="4049483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찾기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AD5D40F-4BAE-4D9A-B32F-D17BA63E4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94629"/>
              </p:ext>
            </p:extLst>
          </p:nvPr>
        </p:nvGraphicFramePr>
        <p:xfrm>
          <a:off x="725675" y="709824"/>
          <a:ext cx="5860863" cy="301752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80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lan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문자열의 길이를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str.find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해당문자를 앞으로부터 찾아서 위치를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str.rfind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해당문자를 뒤로부터 찾아서 위치를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str.index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</a:t>
                      </a:r>
                      <a:b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str.rindex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find(), </a:t>
                      </a:r>
                      <a:r>
                        <a:rPr lang="en-US" altLang="ko-KR" sz="1800" b="1" kern="120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rfind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()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기능은 동일하나 문자열을 못 찾으면 에러발생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8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str.count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해당문자를 찾아서 몇 개가 있는지 개수를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3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2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찾기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1270" y="612677"/>
            <a:ext cx="6706567" cy="2197199"/>
            <a:chOff x="711270" y="717452"/>
            <a:chExt cx="6706567" cy="219719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C7002B-C153-45DA-8DD7-F6F7F38192BA}"/>
                </a:ext>
              </a:extLst>
            </p:cNvPr>
            <p:cNvGrpSpPr/>
            <p:nvPr/>
          </p:nvGrpSpPr>
          <p:grpSpPr>
            <a:xfrm>
              <a:off x="711271" y="717452"/>
              <a:ext cx="6706566" cy="2197199"/>
              <a:chOff x="702526" y="2051169"/>
              <a:chExt cx="5890479" cy="376369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0FFBB67-EF41-4D25-889F-7D1F9B827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6D3D004-C744-474A-8FF3-3AD65B51E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327945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7F3D6F2-627C-4B41-8BE6-B2F1F65B3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634583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CB89A20-7FF2-4A30-844B-1971AECDBAB4}"/>
                </a:ext>
              </a:extLst>
            </p:cNvPr>
            <p:cNvSpPr/>
            <p:nvPr/>
          </p:nvSpPr>
          <p:spPr bwMode="auto">
            <a:xfrm>
              <a:off x="711270" y="895759"/>
              <a:ext cx="6499155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a="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abcdefghijklmabcdefgh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a.find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("f")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앞에서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부터 찾음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찾은 값의 인덱스임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a.rfind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("f")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뒤에서 부터 찾음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18</a:t>
              </a:r>
            </a:p>
            <a:p>
              <a:pPr algn="l" latinLnBrk="0"/>
              <a:r>
                <a:rPr lang="da-DK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a.find("i"),a.rfind("i")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만일 찾는 문자가 하나라면 결과는 동일</a:t>
              </a:r>
              <a:endParaRPr lang="da-DK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da-DK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(8, 8)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a.index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("b"),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a.rindex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("b") #index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함수도 결과는 동일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(1, 14)</a:t>
              </a:r>
              <a:endParaRPr lang="da-DK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1270" y="2890698"/>
            <a:ext cx="6706567" cy="2197199"/>
            <a:chOff x="711270" y="717452"/>
            <a:chExt cx="6706567" cy="219719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5C7002B-C153-45DA-8DD7-F6F7F38192BA}"/>
                </a:ext>
              </a:extLst>
            </p:cNvPr>
            <p:cNvGrpSpPr/>
            <p:nvPr/>
          </p:nvGrpSpPr>
          <p:grpSpPr>
            <a:xfrm>
              <a:off x="711271" y="717452"/>
              <a:ext cx="6706566" cy="2197199"/>
              <a:chOff x="702526" y="2051169"/>
              <a:chExt cx="5890479" cy="376369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0FFBB67-EF41-4D25-889F-7D1F9B827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6D3D004-C744-474A-8FF3-3AD65B51E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327945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7F3D6F2-627C-4B41-8BE6-B2F1F65B3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634583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B89A20-7FF2-4A30-844B-1971AECDBAB4}"/>
                </a:ext>
              </a:extLst>
            </p:cNvPr>
            <p:cNvSpPr/>
            <p:nvPr/>
          </p:nvSpPr>
          <p:spPr bwMode="auto">
            <a:xfrm>
              <a:off x="711270" y="895759"/>
              <a:ext cx="6499155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a.rindex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("z") 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하지만 찾는 문자가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없으면 에러발생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Traceback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(most recent call last):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File "&lt;pyshell#19&gt;", line 1, in &lt;module&gt;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a.rindex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("z")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ValueError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 substring not found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a.count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("f")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해당 문자의 개수를 반환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2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a.rfind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("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abc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문자열을 넣어도 됨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13</a:t>
              </a:r>
            </a:p>
            <a:p>
              <a:pPr algn="l" latinLnBrk="0"/>
              <a:endParaRPr lang="da-DK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7353325B-6451-484C-BE2E-DB32EE8D2105}"/>
              </a:ext>
            </a:extLst>
          </p:cNvPr>
          <p:cNvGrpSpPr/>
          <p:nvPr/>
        </p:nvGrpSpPr>
        <p:grpSpPr>
          <a:xfrm>
            <a:off x="696711" y="2749734"/>
            <a:ext cx="7167667" cy="2188191"/>
            <a:chOff x="696711" y="700088"/>
            <a:chExt cx="8052002" cy="218819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BF73EA-A6CC-44C6-A19C-1615522DFA5F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091E4E9-F7BB-473A-8796-6A4385AF9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FDBC15C-125F-4E35-8038-AB1A01853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506D75-6856-46FB-B71B-41679723BF0C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1830471"/>
              <a:chOff x="696711" y="982777"/>
              <a:chExt cx="8052002" cy="183047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943BD58-7165-45DA-9E61-58911747D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183047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07466E2-AA6B-47EC-9CCF-AD07A51F0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8"/>
                <a:ext cx="689575" cy="183047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70D9E40-17EE-4728-A776-ACA44C85C0C6}"/>
                </a:ext>
              </a:extLst>
            </p:cNvPr>
            <p:cNvGrpSpPr/>
            <p:nvPr/>
          </p:nvGrpSpPr>
          <p:grpSpPr>
            <a:xfrm>
              <a:off x="696711" y="2783036"/>
              <a:ext cx="8052002" cy="105243"/>
              <a:chOff x="696711" y="2783036"/>
              <a:chExt cx="8052002" cy="10524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B2A644C-F8BA-4A34-8B2A-9B7067E18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783036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6A9B5FD-60EB-406A-9427-927B692A0B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7" y="2783036"/>
                <a:ext cx="786936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검사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90612B-6FAB-4C18-81ED-2BA7878371D9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포함문자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형태로 찾는 것도 가능함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94D2B-3D80-41A6-A1C7-A26DBC5228A5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00A189-5721-4F34-AE7A-5F2F8730919D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02B2054-3563-4332-AE3B-EE4CDB84C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50A332-C6A7-4012-B3C3-A636D11FA1AA}"/>
              </a:ext>
            </a:extLst>
          </p:cNvPr>
          <p:cNvGrpSpPr/>
          <p:nvPr/>
        </p:nvGrpSpPr>
        <p:grpSpPr>
          <a:xfrm>
            <a:off x="1404923" y="1194786"/>
            <a:ext cx="5082282" cy="479846"/>
            <a:chOff x="1577402" y="1532761"/>
            <a:chExt cx="5082282" cy="479846"/>
          </a:xfrm>
        </p:grpSpPr>
        <p:sp>
          <p:nvSpPr>
            <p:cNvPr id="20" name="위로 굽은 화살표 12">
              <a:extLst>
                <a:ext uri="{FF2B5EF4-FFF2-40B4-BE49-F238E27FC236}">
                  <a16:creationId xmlns:a16="http://schemas.microsoft.com/office/drawing/2014/main" id="{B8F0947F-B11F-4C0A-93EF-EDACA77B6216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97609E-B6AB-4915-A96F-E538B4F4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문자를 가지고 있는지 검사함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3E899F-6ED1-4609-965E-393F7688BEDA}"/>
              </a:ext>
            </a:extLst>
          </p:cNvPr>
          <p:cNvSpPr/>
          <p:nvPr/>
        </p:nvSpPr>
        <p:spPr bwMode="auto">
          <a:xfrm>
            <a:off x="1255311" y="1814626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“f”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있다면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표현되기 때문에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방식이 보다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자연어적인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표현일 수 있음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E89A17-F10F-49CF-8336-64E1BE028292}"/>
              </a:ext>
            </a:extLst>
          </p:cNvPr>
          <p:cNvGrpSpPr/>
          <p:nvPr/>
        </p:nvGrpSpPr>
        <p:grpSpPr>
          <a:xfrm>
            <a:off x="719572" y="1814626"/>
            <a:ext cx="507705" cy="732091"/>
            <a:chOff x="593089" y="2787774"/>
            <a:chExt cx="507705" cy="7320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23E93E-A1F5-4868-8B05-72B98C0F214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A507B16-C40F-4E43-A962-C6BD343B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B958AB-D55E-4B38-8AAE-17803C982FD9}"/>
              </a:ext>
            </a:extLst>
          </p:cNvPr>
          <p:cNvSpPr/>
          <p:nvPr/>
        </p:nvSpPr>
        <p:spPr bwMode="auto">
          <a:xfrm>
            <a:off x="711270" y="2832548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abcdfegabcdfeg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a.find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("f") &gt; 0: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print ("a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들어 있음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들어 있음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"f" in a :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만일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"f"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안에 있다면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..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으로 자연적 영어표현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print ("a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들어 있음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들어 있음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3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대소문자 바꾸기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E5B409-25D5-4BCC-B821-8CE16670B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38871"/>
              </p:ext>
            </p:extLst>
          </p:nvPr>
        </p:nvGraphicFramePr>
        <p:xfrm>
          <a:off x="725675" y="709824"/>
          <a:ext cx="5860863" cy="100584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668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str.upper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문자열을 모두 대문자로 바꿈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str.lower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문자열을 모두 소문자로 바꿈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657CBB-A666-4865-B495-6381B4E89442}"/>
              </a:ext>
            </a:extLst>
          </p:cNvPr>
          <p:cNvGrpSpPr/>
          <p:nvPr/>
        </p:nvGrpSpPr>
        <p:grpSpPr>
          <a:xfrm>
            <a:off x="711271" y="1962901"/>
            <a:ext cx="5876853" cy="1997115"/>
            <a:chOff x="702526" y="2051169"/>
            <a:chExt cx="5890479" cy="342095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A86C39E-6191-4E53-A10C-2FD1D9AFB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A40A639-B98C-4B35-88D3-912DD2BC7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293672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30F7F7E-27AB-4E6D-843F-57AC03685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91849"/>
              <a:ext cx="5890479" cy="18027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974357-F798-4D8F-A606-00D6EF95D226}"/>
              </a:ext>
            </a:extLst>
          </p:cNvPr>
          <p:cNvSpPr/>
          <p:nvPr/>
        </p:nvSpPr>
        <p:spPr bwMode="auto">
          <a:xfrm>
            <a:off x="711270" y="2141208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abcDefGh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a.upper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'ABCDEFGH'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abcDefGh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a.lower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abcdefgh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438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공백제거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E5B409-25D5-4BCC-B821-8CE16670B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43956"/>
              </p:ext>
            </p:extLst>
          </p:nvPr>
        </p:nvGraphicFramePr>
        <p:xfrm>
          <a:off x="725675" y="709824"/>
          <a:ext cx="5894200" cy="24993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41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str.lstrip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 왼쪽 끝의 모든 공백을 지움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str.rstrip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문자열 오른쪽 끝의 모든 공백을 지움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str.strip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문자열 왼쪽 끝과 오른쪽 끝의 모든 공백을 지움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5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str.replace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(“ ” ,“”)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이와 같은 표현은 모든 공백을 지움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2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str.replace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/>
                      </a:r>
                      <a:b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이전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바꿀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문자열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이전 문자열을 바꿀 문자열로 바꿈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69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34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공백제거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D73D9-70E6-4906-91F4-9CFA9E466699}"/>
              </a:ext>
            </a:extLst>
          </p:cNvPr>
          <p:cNvGrpSpPr/>
          <p:nvPr/>
        </p:nvGrpSpPr>
        <p:grpSpPr>
          <a:xfrm>
            <a:off x="711271" y="717452"/>
            <a:ext cx="5876853" cy="3680603"/>
            <a:chOff x="702526" y="2051169"/>
            <a:chExt cx="5890479" cy="63046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A81149-9FF1-427A-9724-23FDAFB6A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1023CB-11F9-444C-B464-A0C98B7CA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6881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D51198-EAB3-4F7A-8A77-61D78AD6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175579"/>
              <a:ext cx="5890479" cy="180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EDC6B-9A78-4A86-9F81-CC456EF687D5}"/>
              </a:ext>
            </a:extLst>
          </p:cNvPr>
          <p:cNvSpPr/>
          <p:nvPr/>
        </p:nvSpPr>
        <p:spPr bwMode="auto">
          <a:xfrm>
            <a:off x="711270" y="895759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a.lstrip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a.rstrip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a.strip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def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a.replace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(" ","")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abcdefhij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09684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구분자로 문자열 나누기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3EFC7A-5EFB-4769-8DE8-33D5A362C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90898"/>
              </p:ext>
            </p:extLst>
          </p:nvPr>
        </p:nvGraphicFramePr>
        <p:xfrm>
          <a:off x="725675" y="709824"/>
          <a:ext cx="5860863" cy="9144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94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a=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str.split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구분자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문자열을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구분자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문자를 찾아서 하나씩 나누어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리스트로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6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위로 굽은 화살표 22">
            <a:extLst>
              <a:ext uri="{FF2B5EF4-FFF2-40B4-BE49-F238E27FC236}">
                <a16:creationId xmlns:a16="http://schemas.microsoft.com/office/drawing/2014/main" id="{C452BC14-F7A8-42DF-A900-3EA7D62CE7C8}"/>
              </a:ext>
            </a:extLst>
          </p:cNvPr>
          <p:cNvSpPr/>
          <p:nvPr/>
        </p:nvSpPr>
        <p:spPr bwMode="auto">
          <a:xfrm rot="5400000">
            <a:off x="3646183" y="2171915"/>
            <a:ext cx="588186" cy="157372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구분자로 문자열 나누기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740FA3-8F48-4C90-9ADC-1CAC9E7A5D64}"/>
              </a:ext>
            </a:extLst>
          </p:cNvPr>
          <p:cNvGrpSpPr/>
          <p:nvPr/>
        </p:nvGrpSpPr>
        <p:grpSpPr>
          <a:xfrm>
            <a:off x="711271" y="1550370"/>
            <a:ext cx="3699467" cy="2893042"/>
            <a:chOff x="702526" y="2051169"/>
            <a:chExt cx="5890479" cy="495563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11D260-E969-4134-8F7C-BE876D0AA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772B50-C4D1-4467-9640-6FBC05BE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429112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9EC923F-B451-4596-B7AD-291BC4435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826526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D0F0AF-70A1-43CB-BC8B-B9A8F27FE13C}"/>
              </a:ext>
            </a:extLst>
          </p:cNvPr>
          <p:cNvSpPr/>
          <p:nvPr/>
        </p:nvSpPr>
        <p:spPr bwMode="auto">
          <a:xfrm>
            <a:off x="711270" y="1728677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rec="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,100,95,88"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item=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rec.split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(",")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print("="*10)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", item[0])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", item[1])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", item[2])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", item[3])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print("="*10)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AE24D9-EB78-4969-82DB-6C5E9C2B1818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콤마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구분되어 있는 한 줄의 데이터를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콤마로 구분하여 나누어 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44E65A-A451-4BCC-8D7E-5777FACD22FB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610A9-8D99-442F-87D7-B0B40B2AC5AB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CCB6F0-937C-4CD7-83C4-C0E5C2F3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1A2CC7F-80C1-48D9-A7A2-0DF6A46B3BB5}"/>
              </a:ext>
            </a:extLst>
          </p:cNvPr>
          <p:cNvGrpSpPr/>
          <p:nvPr/>
        </p:nvGrpSpPr>
        <p:grpSpPr>
          <a:xfrm>
            <a:off x="4746667" y="2005149"/>
            <a:ext cx="2607016" cy="2438263"/>
            <a:chOff x="702526" y="2051169"/>
            <a:chExt cx="5890479" cy="41766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E7722B3-A19C-4DD3-9FA5-9A6AEA81A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555800B-6AA6-443B-9189-F70FCC087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51210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F83D4D-89B7-4480-8509-DF0AD6EBD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047511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96840-8F92-44EF-8363-AC063DC9AB61}"/>
              </a:ext>
            </a:extLst>
          </p:cNvPr>
          <p:cNvSpPr/>
          <p:nvPr/>
        </p:nvSpPr>
        <p:spPr bwMode="auto">
          <a:xfrm>
            <a:off x="4801060" y="2181353"/>
            <a:ext cx="2380265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 100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 95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 88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</p:txBody>
      </p:sp>
    </p:spTree>
    <p:extLst>
      <p:ext uri="{BB962C8B-B14F-4D97-AF65-F5344CB8AC3E}">
        <p14:creationId xmlns:p14="http://schemas.microsoft.com/office/powerpoint/2010/main" val="259388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구분자로 문자열 나누기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AE24D9-EB78-4969-82DB-6C5E9C2B1818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예제는 빈칸으로 구분되어 있는 한 줄의 데이터를 빈칸으로 구분하여 나누어 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44E65A-A451-4BCC-8D7E-5777FACD22FB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610A9-8D99-442F-87D7-B0B40B2AC5AB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1CCB6F0-937C-4CD7-83C4-C0E5C2F3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E4F8D-0261-46A5-98F3-1FFC4DC0ED56}"/>
              </a:ext>
            </a:extLst>
          </p:cNvPr>
          <p:cNvSpPr/>
          <p:nvPr/>
        </p:nvSpPr>
        <p:spPr bwMode="auto">
          <a:xfrm>
            <a:off x="1255311" y="164739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빈칸이 여러 개 있을 때 해당 빈칸 하나 하나를 데이터로 인식함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C6E099-3ABB-4EA0-AEEA-D95C7BBFACC0}"/>
              </a:ext>
            </a:extLst>
          </p:cNvPr>
          <p:cNvGrpSpPr/>
          <p:nvPr/>
        </p:nvGrpSpPr>
        <p:grpSpPr>
          <a:xfrm>
            <a:off x="719572" y="1647397"/>
            <a:ext cx="507705" cy="732091"/>
            <a:chOff x="593089" y="2787774"/>
            <a:chExt cx="507705" cy="7320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D6FB98-93B7-414D-BBA9-7F6347DE719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64F3D0-78A8-40D5-8D80-860E7739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07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DBB16D-0C6A-4EF8-A913-738BF1D98052}"/>
              </a:ext>
            </a:extLst>
          </p:cNvPr>
          <p:cNvGrpSpPr/>
          <p:nvPr/>
        </p:nvGrpSpPr>
        <p:grpSpPr>
          <a:xfrm>
            <a:off x="696710" y="692577"/>
            <a:ext cx="7944052" cy="2422399"/>
            <a:chOff x="696711" y="700088"/>
            <a:chExt cx="8052002" cy="242239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D31410-51AD-4C16-8472-C3A712C7B197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067A3F2-F5F0-4987-A66B-4F3735248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8BE7324-6DC5-4CDA-B809-645BFDF503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288A36F-089A-4359-83EF-109F7E94C7E6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2031242"/>
              <a:chOff x="696711" y="982777"/>
              <a:chExt cx="8052002" cy="203124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BB08AEC-189C-4061-9A15-93566283C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03124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5F4EBB9-647F-44DB-B7C9-32E8EE891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8"/>
                <a:ext cx="689575" cy="203124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596E45-631C-462E-96EC-76D3A47B3A2D}"/>
                </a:ext>
              </a:extLst>
            </p:cNvPr>
            <p:cNvGrpSpPr/>
            <p:nvPr/>
          </p:nvGrpSpPr>
          <p:grpSpPr>
            <a:xfrm>
              <a:off x="696711" y="3014017"/>
              <a:ext cx="8052002" cy="108470"/>
              <a:chOff x="696711" y="3014017"/>
              <a:chExt cx="8052002" cy="10847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8C4B780-AE98-4010-B5DB-CB6B42D92B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014017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3C6C233-DD35-41DC-B17B-CEFED628D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017244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구분자로 문자열 나누기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D6EC4A-896E-4080-BB05-53CEB3FF97FA}"/>
              </a:ext>
            </a:extLst>
          </p:cNvPr>
          <p:cNvSpPr/>
          <p:nvPr/>
        </p:nvSpPr>
        <p:spPr bwMode="auto">
          <a:xfrm>
            <a:off x="711270" y="895759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rec="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본 예제는 빈칸으로 구분되어 있는 한 줄의 데이터를 빈칸을     구분하여 나누어 줌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item=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rec.split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 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print("="*10)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s in item: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,"==&gt;", s)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print("="*10)</a:t>
            </a:r>
          </a:p>
        </p:txBody>
      </p:sp>
      <p:sp>
        <p:nvSpPr>
          <p:cNvPr id="23" name="위로 굽은 화살표 22">
            <a:extLst>
              <a:ext uri="{FF2B5EF4-FFF2-40B4-BE49-F238E27FC236}">
                <a16:creationId xmlns:a16="http://schemas.microsoft.com/office/drawing/2014/main" id="{C90C14F0-1ED5-45A6-B509-B43BD7025A43}"/>
              </a:ext>
            </a:extLst>
          </p:cNvPr>
          <p:cNvSpPr/>
          <p:nvPr/>
        </p:nvSpPr>
        <p:spPr bwMode="auto">
          <a:xfrm rot="5400000">
            <a:off x="3801051" y="313258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1CD669-56A4-40BC-A06D-7505AE5E7238}"/>
              </a:ext>
            </a:extLst>
          </p:cNvPr>
          <p:cNvGrpSpPr/>
          <p:nvPr/>
        </p:nvGrpSpPr>
        <p:grpSpPr>
          <a:xfrm>
            <a:off x="4371631" y="1257958"/>
            <a:ext cx="2607016" cy="3802120"/>
            <a:chOff x="702526" y="2051169"/>
            <a:chExt cx="5890479" cy="65128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99376EC-C225-46BF-BCA0-1253E938D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4551F7-7A1A-498E-AAF5-720445B9E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0199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402E286-664C-4F57-8752-D895323F1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383728"/>
              <a:ext cx="5890479" cy="18027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5279A0-4898-4E7C-8448-C728A5B322A7}"/>
              </a:ext>
            </a:extLst>
          </p:cNvPr>
          <p:cNvSpPr/>
          <p:nvPr/>
        </p:nvSpPr>
        <p:spPr bwMode="auto">
          <a:xfrm>
            <a:off x="4426024" y="1434162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0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본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예제는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2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빈칸으로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3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구분되어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4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있는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5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한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6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줄의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7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데이터를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8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빈칸을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9 ==&gt;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 ==&gt;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11 ==&gt;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12 ==&gt;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13 ==&gt;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14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구분하여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15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나누어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16 ==&gt;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줌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</p:txBody>
      </p:sp>
      <p:sp>
        <p:nvSpPr>
          <p:cNvPr id="35" name="AutoShape 75"/>
          <p:cNvSpPr>
            <a:spLocks noChangeArrowheads="1"/>
          </p:cNvSpPr>
          <p:nvPr/>
        </p:nvSpPr>
        <p:spPr bwMode="auto">
          <a:xfrm>
            <a:off x="6388520" y="1332121"/>
            <a:ext cx="1828756" cy="231497"/>
          </a:xfrm>
          <a:prstGeom prst="wedgeRectCallout">
            <a:avLst>
              <a:gd name="adj1" fmla="val -40284"/>
              <a:gd name="adj2" fmla="val -112189"/>
            </a:avLst>
          </a:prstGeom>
          <a:solidFill>
            <a:srgbClr val="FFFF00"/>
          </a:solidFill>
          <a:ln w="285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</p:spPr>
        <p:txBody>
          <a:bodyPr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14400" eaLnBrk="0" latinLnBrk="0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공백</a:t>
            </a: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빈칸</a:t>
            </a: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이 </a:t>
            </a: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57731" y="955799"/>
            <a:ext cx="463826" cy="1859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12635" y="3478921"/>
            <a:ext cx="463826" cy="8443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4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다루기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함수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구분자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연습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80F76D-246A-4DDF-A91B-EC7926A674FB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앞에서 실습한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트와이스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학급 성적표 출력 계속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55CBDD-85D2-4E2F-B9D4-2DC8618117E3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8D1B73-9981-4913-9B42-F57F30F5027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F3CF2CD-BBF6-4F4F-957C-2C2528418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14DF08-EA70-4E45-B358-A5699C829CDC}"/>
              </a:ext>
            </a:extLst>
          </p:cNvPr>
          <p:cNvSpPr/>
          <p:nvPr/>
        </p:nvSpPr>
        <p:spPr bwMode="auto">
          <a:xfrm>
            <a:off x="1255311" y="1341024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데이터가 리스트에서 다음과 같은 콤마 구분 데이터의 리스트인 경우 기존 작성된 프로그램을 </a:t>
            </a:r>
            <a:r>
              <a:rPr kumimoji="0" lang="ko-KR" altLang="en-US" b="1" kern="0" spc="-1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변경할 것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149533-BE57-41CF-AF67-F4260264B1D8}"/>
              </a:ext>
            </a:extLst>
          </p:cNvPr>
          <p:cNvGrpSpPr/>
          <p:nvPr/>
        </p:nvGrpSpPr>
        <p:grpSpPr>
          <a:xfrm>
            <a:off x="719572" y="1341024"/>
            <a:ext cx="507705" cy="732091"/>
            <a:chOff x="593089" y="2787774"/>
            <a:chExt cx="507705" cy="7320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69A8350-802A-449E-9660-496FEADFAE9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CE378B0-A485-4A93-BC08-E1635D1A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7F65B97-D6B3-4196-996E-C02AFF1F49CF}"/>
              </a:ext>
            </a:extLst>
          </p:cNvPr>
          <p:cNvGrpSpPr/>
          <p:nvPr/>
        </p:nvGrpSpPr>
        <p:grpSpPr>
          <a:xfrm>
            <a:off x="711271" y="2601824"/>
            <a:ext cx="3022529" cy="2255907"/>
            <a:chOff x="702526" y="2051169"/>
            <a:chExt cx="5890479" cy="386425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C7624F0-94DF-4692-9885-331A77B82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5A954FA-2BA8-49CE-AB06-4009C0833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19974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5956846-F88A-4656-BCE2-C449DEC3F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35146"/>
              <a:ext cx="5890479" cy="180276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AD1094-D229-4293-A7F6-A16BCBF346A2}"/>
              </a:ext>
            </a:extLst>
          </p:cNvPr>
          <p:cNvSpPr/>
          <p:nvPr/>
        </p:nvSpPr>
        <p:spPr bwMode="auto">
          <a:xfrm>
            <a:off x="711270" y="2780131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score=[["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",100,90,100],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",90,90,100],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",80,70,90],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",90,90,80],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",100,80,80],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",50,90,90],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",80,60,100],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",70,80,90],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",100,90,90]]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72669-F941-44B9-9438-E5E721A89F15}"/>
              </a:ext>
            </a:extLst>
          </p:cNvPr>
          <p:cNvGrpSpPr/>
          <p:nvPr/>
        </p:nvGrpSpPr>
        <p:grpSpPr>
          <a:xfrm>
            <a:off x="3937071" y="2601824"/>
            <a:ext cx="3163776" cy="2255906"/>
            <a:chOff x="702526" y="2051169"/>
            <a:chExt cx="5890479" cy="386425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7009B79-A0AD-48B8-99A2-C7339685D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168533B-2D66-4474-BB22-814F39DAD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19974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7B80F56-7E4C-4A9E-8A69-1DC1CE319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35144"/>
              <a:ext cx="5890479" cy="180276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8A9F8B-3561-4D82-B4AD-DC7C45B76910}"/>
              </a:ext>
            </a:extLst>
          </p:cNvPr>
          <p:cNvSpPr/>
          <p:nvPr/>
        </p:nvSpPr>
        <p:spPr bwMode="auto">
          <a:xfrm>
            <a:off x="3937070" y="2780131"/>
            <a:ext cx="3256831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dili_score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=["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,100,90,100",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,90,90,100",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,80,70,90",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,90,90,80",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,100,80,80",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,50,90,90",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,80,60,100",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,70,80,90",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,100,90,90"]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109B83-634F-4A4B-AE5D-2793234959B6}"/>
              </a:ext>
            </a:extLst>
          </p:cNvPr>
          <p:cNvSpPr/>
          <p:nvPr/>
        </p:nvSpPr>
        <p:spPr bwMode="auto">
          <a:xfrm>
            <a:off x="729097" y="2215033"/>
            <a:ext cx="3004703" cy="386791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데이터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3FDA4DA-CFC0-4403-8F3E-36B593A84320}"/>
              </a:ext>
            </a:extLst>
          </p:cNvPr>
          <p:cNvSpPr/>
          <p:nvPr/>
        </p:nvSpPr>
        <p:spPr bwMode="auto">
          <a:xfrm>
            <a:off x="3946595" y="2215032"/>
            <a:ext cx="3145117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이번 실습 데이터</a:t>
            </a:r>
          </a:p>
        </p:txBody>
      </p:sp>
    </p:spTree>
    <p:extLst>
      <p:ext uri="{BB962C8B-B14F-4D97-AF65-F5344CB8AC3E}">
        <p14:creationId xmlns:p14="http://schemas.microsoft.com/office/powerpoint/2010/main" val="76793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구분자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연습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CE407F-463C-4F86-A42F-A1A2E85C62A4}"/>
              </a:ext>
            </a:extLst>
          </p:cNvPr>
          <p:cNvSpPr/>
          <p:nvPr/>
        </p:nvSpPr>
        <p:spPr bwMode="auto">
          <a:xfrm>
            <a:off x="719138" y="701932"/>
            <a:ext cx="745966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콤마 구분자로 나눔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 변환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추가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유의하여 프로그래밍 함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6DE8A2-F027-4BB8-9736-82BF568E2811}"/>
              </a:ext>
            </a:extLst>
          </p:cNvPr>
          <p:cNvGrpSpPr/>
          <p:nvPr/>
        </p:nvGrpSpPr>
        <p:grpSpPr>
          <a:xfrm>
            <a:off x="696711" y="1357787"/>
            <a:ext cx="5069089" cy="3659437"/>
            <a:chOff x="696711" y="700088"/>
            <a:chExt cx="8052002" cy="365943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E751003-A48C-4661-B6B1-E22285FDA905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9C5C8C8-A584-498E-81A0-F1E2D44EF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512A01C-EDAF-4CFF-A39A-983CB9076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98FEE0E-60F5-4746-87A9-5A9293B64678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293145"/>
              <a:chOff x="696711" y="982776"/>
              <a:chExt cx="8052002" cy="329314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4399D8B-8A67-4759-9934-AAFFCC73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0" cy="3293145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A6E0F28-06FF-41A7-9B9C-FAF9C770F9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3270885"/>
              </a:xfrm>
              <a:prstGeom prst="rect">
                <a:avLst/>
              </a:prstGeom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333FF20-4669-41C5-A624-33E9F3CD9408}"/>
                </a:ext>
              </a:extLst>
            </p:cNvPr>
            <p:cNvGrpSpPr/>
            <p:nvPr/>
          </p:nvGrpSpPr>
          <p:grpSpPr>
            <a:xfrm>
              <a:off x="696711" y="4253972"/>
              <a:ext cx="8052002" cy="105553"/>
              <a:chOff x="696711" y="4253972"/>
              <a:chExt cx="8052002" cy="105553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F6B5A45-5B8C-472E-9200-F677582CE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253972"/>
                <a:ext cx="8052000" cy="10524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14145FC9-E45E-43D6-BEB8-49F8FF644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4254282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8E252C-C985-46CA-BDC2-9833018901EB}"/>
              </a:ext>
            </a:extLst>
          </p:cNvPr>
          <p:cNvSpPr/>
          <p:nvPr/>
        </p:nvSpPr>
        <p:spPr bwMode="auto">
          <a:xfrm>
            <a:off x="702525" y="1563688"/>
            <a:ext cx="6861250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dili_score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=["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,100,90,100",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,90,90,100",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,80,70,90",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,90,90,80",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,100,80,80",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,50,90,90",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,80,60,100",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,70,80,90",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"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,100,90,90"]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score=[]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one_rec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in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dili_score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one_rec.split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(",")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[1]=int(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[1])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국어점수 숫자형 변환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[2]=int(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[2])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영어점수 숫자형 변환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[3]=int(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[3])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수학점수 숫자형 변환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score.append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one_score.copy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()) # copy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에 주의할 것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..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값 복사</a:t>
            </a:r>
          </a:p>
          <a:p>
            <a:pPr algn="l" latinLnBrk="0"/>
            <a:endParaRPr lang="ko-KR" altLang="en-US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ko-KR" altLang="en-US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print(score)</a:t>
            </a:r>
          </a:p>
        </p:txBody>
      </p:sp>
    </p:spTree>
    <p:extLst>
      <p:ext uri="{BB962C8B-B14F-4D97-AF65-F5344CB8AC3E}">
        <p14:creationId xmlns:p14="http://schemas.microsoft.com/office/powerpoint/2010/main" val="331931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구분자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연습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CE407F-463C-4F86-A42F-A1A2E85C62A4}"/>
              </a:ext>
            </a:extLst>
          </p:cNvPr>
          <p:cNvSpPr/>
          <p:nvPr/>
        </p:nvSpPr>
        <p:spPr bwMode="auto">
          <a:xfrm>
            <a:off x="719138" y="701932"/>
            <a:ext cx="745966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콤마 구분자로 나눔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 변환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추가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유의하여 프로그래밍 함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6DE8A2-F027-4BB8-9736-82BF568E2811}"/>
              </a:ext>
            </a:extLst>
          </p:cNvPr>
          <p:cNvGrpSpPr/>
          <p:nvPr/>
        </p:nvGrpSpPr>
        <p:grpSpPr>
          <a:xfrm>
            <a:off x="696711" y="1573687"/>
            <a:ext cx="7482089" cy="1487272"/>
            <a:chOff x="696711" y="700088"/>
            <a:chExt cx="8052002" cy="148727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E751003-A48C-4661-B6B1-E22285FDA905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9C5C8C8-A584-498E-81A0-F1E2D44EF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512A01C-EDAF-4CFF-A39A-983CB9076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98FEE0E-60F5-4746-87A9-5A9293B64678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1166239"/>
              <a:chOff x="696711" y="982776"/>
              <a:chExt cx="8052002" cy="1166239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4399D8B-8A67-4759-9934-AAFFCC73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1166239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A6E0F28-06FF-41A7-9B9C-FAF9C770F9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1166237"/>
              </a:xfrm>
              <a:prstGeom prst="rect">
                <a:avLst/>
              </a:prstGeom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333FF20-4669-41C5-A624-33E9F3CD9408}"/>
                </a:ext>
              </a:extLst>
            </p:cNvPr>
            <p:cNvGrpSpPr/>
            <p:nvPr/>
          </p:nvGrpSpPr>
          <p:grpSpPr>
            <a:xfrm>
              <a:off x="696711" y="2076518"/>
              <a:ext cx="8052002" cy="110842"/>
              <a:chOff x="696711" y="2076518"/>
              <a:chExt cx="8052002" cy="11084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F6B5A45-5B8C-472E-9200-F677582CE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082117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14145FC9-E45E-43D6-BEB8-49F8FF644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076518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8E252C-C985-46CA-BDC2-9833018901EB}"/>
              </a:ext>
            </a:extLst>
          </p:cNvPr>
          <p:cNvSpPr/>
          <p:nvPr/>
        </p:nvSpPr>
        <p:spPr bwMode="auto">
          <a:xfrm>
            <a:off x="702525" y="1779588"/>
            <a:ext cx="6861250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100, 90, 100], 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90, 90, 100], 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80, 70, 90], </a:t>
            </a:r>
            <a:b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</a:b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90, 90, 80], ['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100, 80, 80], 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50, 90, 90], </a:t>
            </a:r>
            <a:b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</a:b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80, 60, 100], ['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70, 80, 90], ['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100, 90, 90]]</a:t>
            </a:r>
          </a:p>
        </p:txBody>
      </p:sp>
      <p:sp>
        <p:nvSpPr>
          <p:cNvPr id="16" name="아래쪽 화살표 5">
            <a:extLst>
              <a:ext uri="{FF2B5EF4-FFF2-40B4-BE49-F238E27FC236}">
                <a16:creationId xmlns:a16="http://schemas.microsoft.com/office/drawing/2014/main" id="{BF42DE9C-3EEA-4FF8-9F28-FD422A52DCBB}"/>
              </a:ext>
            </a:extLst>
          </p:cNvPr>
          <p:cNvSpPr/>
          <p:nvPr/>
        </p:nvSpPr>
        <p:spPr bwMode="auto">
          <a:xfrm rot="10800000" flipV="1">
            <a:off x="4031750" y="1247939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C209B4-5EB4-48C4-9D67-B915C5302336}"/>
              </a:ext>
            </a:extLst>
          </p:cNvPr>
          <p:cNvSpPr/>
          <p:nvPr/>
        </p:nvSpPr>
        <p:spPr bwMode="auto">
          <a:xfrm>
            <a:off x="719138" y="3267987"/>
            <a:ext cx="20907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Tip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5935FE-4788-426B-B4B2-4364C3730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3738135"/>
            <a:ext cx="7722698" cy="119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CSV(comma-separated values)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몇 가지 필드를 쉼표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(,)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구분한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데이터 및 텍스트 파일을 의미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실무 데이터가 형태로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사용하고 있으며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통신처리에서도 이러한 방식이 많이 사용되므로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포멧을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처리하는 방법은 매우 중요한 사항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C9DD9A-2227-444E-9DBA-DE1BBF763FA2}"/>
              </a:ext>
            </a:extLst>
          </p:cNvPr>
          <p:cNvCxnSpPr>
            <a:cxnSpLocks/>
          </p:cNvCxnSpPr>
          <p:nvPr/>
        </p:nvCxnSpPr>
        <p:spPr bwMode="auto">
          <a:xfrm>
            <a:off x="719572" y="3176159"/>
            <a:ext cx="7594004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4CBCA8C-5BC4-4601-AD5D-E510386BDADA}"/>
              </a:ext>
            </a:extLst>
          </p:cNvPr>
          <p:cNvCxnSpPr>
            <a:cxnSpLocks/>
          </p:cNvCxnSpPr>
          <p:nvPr/>
        </p:nvCxnSpPr>
        <p:spPr bwMode="auto">
          <a:xfrm>
            <a:off x="719572" y="4930555"/>
            <a:ext cx="7594004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432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문자표현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숫자에 콤마 찍기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실습</a:t>
            </a: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070144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63CA9A-EFD5-4134-985F-756F78A63506}"/>
              </a:ext>
            </a:extLst>
          </p:cNvPr>
          <p:cNvSpPr/>
          <p:nvPr/>
        </p:nvSpPr>
        <p:spPr bwMode="auto">
          <a:xfrm>
            <a:off x="719222" y="886879"/>
            <a:ext cx="5868903" cy="7514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889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출력 형식을 지시하여 출력하는 방식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973CB7-5994-437E-95EC-6F2771CFD22D}"/>
              </a:ext>
            </a:extLst>
          </p:cNvPr>
          <p:cNvSpPr/>
          <p:nvPr/>
        </p:nvSpPr>
        <p:spPr bwMode="auto">
          <a:xfrm>
            <a:off x="711272" y="712401"/>
            <a:ext cx="256532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(Formatting)</a:t>
            </a:r>
          </a:p>
        </p:txBody>
      </p:sp>
    </p:spTree>
    <p:extLst>
      <p:ext uri="{BB962C8B-B14F-4D97-AF65-F5344CB8AC3E}">
        <p14:creationId xmlns:p14="http://schemas.microsoft.com/office/powerpoint/2010/main" val="409557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9E6F66-5640-42A1-9B37-3CFC48D5475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FB96FA-E291-4915-B653-1B057100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예제를 먼저 무작정 실습함</a:t>
              </a:r>
            </a:p>
          </p:txBody>
        </p:sp>
        <p:pic>
          <p:nvPicPr>
            <p:cNvPr id="9" name="Picture 89" descr="ti122d8507 [부동산]">
              <a:extLst>
                <a:ext uri="{FF2B5EF4-FFF2-40B4-BE49-F238E27FC236}">
                  <a16:creationId xmlns:a16="http://schemas.microsoft.com/office/drawing/2014/main" id="{824EE20B-BF4A-4CEF-8E77-F5726CCEE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BA521A-A3DA-4B06-AB3B-CFED2B5A0F25}"/>
              </a:ext>
            </a:extLst>
          </p:cNvPr>
          <p:cNvGrpSpPr/>
          <p:nvPr/>
        </p:nvGrpSpPr>
        <p:grpSpPr>
          <a:xfrm>
            <a:off x="711271" y="1170110"/>
            <a:ext cx="5876853" cy="3803062"/>
            <a:chOff x="702526" y="2051169"/>
            <a:chExt cx="5890479" cy="65144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F0B431-31E6-41D8-A8FB-91D1AD3A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6E2E9A-0C44-400D-A785-9008F9B64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603021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18826E-9A99-46EE-B85A-8BA076569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385343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DBBA2-DCF3-4372-848C-93A4122EDA33}"/>
              </a:ext>
            </a:extLst>
          </p:cNvPr>
          <p:cNvSpPr/>
          <p:nvPr/>
        </p:nvSpPr>
        <p:spPr bwMode="auto">
          <a:xfrm>
            <a:off x="711270" y="134841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item="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오징어땅콩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unit=1000    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qty=10       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수량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tot=unit*qty 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합계</a:t>
            </a:r>
          </a:p>
          <a:p>
            <a:pPr algn="l" latinLnBrk="0"/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print("case1")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지금까지 사용한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방법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칸이 띄어서 출력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:",item,"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:",unit,"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:",qty,"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:",tot,"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print("case2")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하나의 긴 문자열을 만들어 출력하면 공백없이 출력이 가능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:"+item+"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:"+str(unit)+"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:"+str(qty)+"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:"+str(tot)+"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print("case3") #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출력포멧문자를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지정하여 원하는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포멧으로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출력이 가능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:%s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:%d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:%d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:%d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"%(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item,unit,qty,tot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print("case4") #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포멧팅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예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:%-10s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:%05d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:0x%02x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:%10.3f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"%(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item,unit,qty,tot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57906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9E6F66-5640-42A1-9B37-3CFC48D5475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FB96FA-E291-4915-B653-1B057100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예제를 먼저 무작정 실습함</a:t>
              </a:r>
            </a:p>
          </p:txBody>
        </p:sp>
        <p:pic>
          <p:nvPicPr>
            <p:cNvPr id="9" name="Picture 89" descr="ti122d8507 [부동산]">
              <a:extLst>
                <a:ext uri="{FF2B5EF4-FFF2-40B4-BE49-F238E27FC236}">
                  <a16:creationId xmlns:a16="http://schemas.microsoft.com/office/drawing/2014/main" id="{824EE20B-BF4A-4CEF-8E77-F5726CCEE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BA521A-A3DA-4B06-AB3B-CFED2B5A0F25}"/>
              </a:ext>
            </a:extLst>
          </p:cNvPr>
          <p:cNvGrpSpPr/>
          <p:nvPr/>
        </p:nvGrpSpPr>
        <p:grpSpPr>
          <a:xfrm>
            <a:off x="711271" y="1525865"/>
            <a:ext cx="5876853" cy="2146256"/>
            <a:chOff x="702526" y="2051169"/>
            <a:chExt cx="5890479" cy="36764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F0B431-31E6-41D8-A8FB-91D1AD3A2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6E2E9A-0C44-400D-A785-9008F9B64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10205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18826E-9A99-46EE-B85A-8BA076569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47320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DBBA2-DCF3-4372-848C-93A4122EDA33}"/>
              </a:ext>
            </a:extLst>
          </p:cNvPr>
          <p:cNvSpPr/>
          <p:nvPr/>
        </p:nvSpPr>
        <p:spPr bwMode="auto">
          <a:xfrm>
            <a:off x="711270" y="1704172"/>
            <a:ext cx="63372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case1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오징어땅콩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1000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10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10000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case2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오징어땅콩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case3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오징어땅콩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:10000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case4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오징어땅콩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:01000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 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:0x0a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개  합계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10000.000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7" name="아래쪽 화살표 5">
            <a:extLst>
              <a:ext uri="{FF2B5EF4-FFF2-40B4-BE49-F238E27FC236}">
                <a16:creationId xmlns:a16="http://schemas.microsoft.com/office/drawing/2014/main" id="{06DCA5E5-55B4-403A-9248-326A0D29661B}"/>
              </a:ext>
            </a:extLst>
          </p:cNvPr>
          <p:cNvSpPr/>
          <p:nvPr/>
        </p:nvSpPr>
        <p:spPr bwMode="auto">
          <a:xfrm rot="10800000" flipV="1">
            <a:off x="3368810" y="1170445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48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문자표현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2)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BBB4949-B11C-4D9B-95ED-7191F6E64E94}"/>
              </a:ext>
            </a:extLst>
          </p:cNvPr>
          <p:cNvGrpSpPr/>
          <p:nvPr/>
        </p:nvGrpSpPr>
        <p:grpSpPr>
          <a:xfrm>
            <a:off x="719138" y="700088"/>
            <a:ext cx="7837032" cy="586872"/>
            <a:chOff x="1357637" y="3883994"/>
            <a:chExt cx="7878711" cy="12684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C938BC-996F-4000-B913-4C1BF9A4D113}"/>
                </a:ext>
              </a:extLst>
            </p:cNvPr>
            <p:cNvSpPr/>
            <p:nvPr/>
          </p:nvSpPr>
          <p:spPr bwMode="auto">
            <a:xfrm>
              <a:off x="1357637" y="3883994"/>
              <a:ext cx="89258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46A4BE-8FEA-4F15-B916-1B62649DD5FC}"/>
                </a:ext>
              </a:extLst>
            </p:cNvPr>
            <p:cNvSpPr/>
            <p:nvPr/>
          </p:nvSpPr>
          <p:spPr bwMode="auto">
            <a:xfrm>
              <a:off x="2275777" y="3883994"/>
              <a:ext cx="6960571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print(“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문자포함 나열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”%(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대응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순서별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변수나열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)) 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954D004-E7FB-42E5-B180-FDCFC8887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93435"/>
              </p:ext>
            </p:extLst>
          </p:nvPr>
        </p:nvGraphicFramePr>
        <p:xfrm>
          <a:off x="714519" y="1389598"/>
          <a:ext cx="7841651" cy="31851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414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6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대표표현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en-US" altLang="ko-KR" sz="1600" b="1" i="0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정수표현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%d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%5d : 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숫자표시하며 오른쪽으로 정렬하고 앞은 공백으로 채움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%05d: 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숫자를 표시하고 앞에서 부터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%-5d: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숫자를 표현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 왼쪽부터 채우고 넘어가면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짤림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실수표현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%f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정수부와 소수 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%e (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지수형표시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%10.2f:10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숫자를 표시하고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소숫점이하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자리를 출력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소숫점도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한자리를 차지함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%e : 1.00000e+04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형식으로 나오며 안에 숫자를 기입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72119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6203E49-063F-4F0C-8D94-83C98E264C73}"/>
              </a:ext>
            </a:extLst>
          </p:cNvPr>
          <p:cNvSpPr/>
          <p:nvPr/>
        </p:nvSpPr>
        <p:spPr>
          <a:xfrm>
            <a:off x="7922663" y="4330918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400" b="1" dirty="0">
                <a:solidFill>
                  <a:prstClr val="black"/>
                </a:solidFill>
                <a:latin typeface="나눔바른고딕"/>
                <a:ea typeface="나눔바른고딕"/>
              </a:rPr>
              <a:t>&lt;1/2&gt;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27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문자표현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2)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BBB4949-B11C-4D9B-95ED-7191F6E64E94}"/>
              </a:ext>
            </a:extLst>
          </p:cNvPr>
          <p:cNvGrpSpPr/>
          <p:nvPr/>
        </p:nvGrpSpPr>
        <p:grpSpPr>
          <a:xfrm>
            <a:off x="719138" y="700088"/>
            <a:ext cx="7837032" cy="586872"/>
            <a:chOff x="1357637" y="3883994"/>
            <a:chExt cx="7878711" cy="12684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C938BC-996F-4000-B913-4C1BF9A4D113}"/>
                </a:ext>
              </a:extLst>
            </p:cNvPr>
            <p:cNvSpPr/>
            <p:nvPr/>
          </p:nvSpPr>
          <p:spPr bwMode="auto">
            <a:xfrm>
              <a:off x="1357637" y="3883994"/>
              <a:ext cx="89258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46A4BE-8FEA-4F15-B916-1B62649DD5FC}"/>
                </a:ext>
              </a:extLst>
            </p:cNvPr>
            <p:cNvSpPr/>
            <p:nvPr/>
          </p:nvSpPr>
          <p:spPr bwMode="auto">
            <a:xfrm>
              <a:off x="2275777" y="3883994"/>
              <a:ext cx="6960571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print(“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문자포함 나열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”%(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대응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순서별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변수나열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)) 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954D004-E7FB-42E5-B180-FDCFC8887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80394"/>
              </p:ext>
            </p:extLst>
          </p:nvPr>
        </p:nvGraphicFramePr>
        <p:xfrm>
          <a:off x="714519" y="1389598"/>
          <a:ext cx="7841651" cy="291157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414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6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대표표현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  <a:endParaRPr lang="en-US" altLang="ko-KR" sz="1600" b="1" i="0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문자열표현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%5s : 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문자표현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오른쪽으로 정렬하며 앞은 공백으로 채움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%-5s: 5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칸으로 문자표현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왼쪽으로 정렬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80905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문자하나표현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55222"/>
                  </a:ext>
                </a:extLst>
              </a:tr>
              <a:tr h="42724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진법표현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%x (16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,%#x)</a:t>
                      </a:r>
                    </a:p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%o (8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%x :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진수 표현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%#x : 0xb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같은 형식으로 표현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6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Bef>
                          <a:spcPts val="600"/>
                        </a:spcBef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%%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55%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같이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기호를 출력하려면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%%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사용함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C22B-5004-45DD-9F00-5C90E006F02A}"/>
              </a:ext>
            </a:extLst>
          </p:cNvPr>
          <p:cNvSpPr/>
          <p:nvPr/>
        </p:nvSpPr>
        <p:spPr>
          <a:xfrm>
            <a:off x="7922663" y="4330918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400" b="1" dirty="0">
                <a:solidFill>
                  <a:prstClr val="black"/>
                </a:solidFill>
                <a:latin typeface="나눔바른고딕"/>
                <a:ea typeface="나눔바른고딕"/>
              </a:rPr>
              <a:t>&lt;2/2&gt;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0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문자표현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473A78-E703-481F-BF26-46CC33962DB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333F7-3D64-4ADC-94E5-4F969FA3D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예제</a:t>
              </a:r>
            </a:p>
          </p:txBody>
        </p:sp>
        <p:pic>
          <p:nvPicPr>
            <p:cNvPr id="12" name="Picture 89" descr="ti122d8507 [부동산]">
              <a:extLst>
                <a:ext uri="{FF2B5EF4-FFF2-40B4-BE49-F238E27FC236}">
                  <a16:creationId xmlns:a16="http://schemas.microsoft.com/office/drawing/2014/main" id="{22411CD2-EC40-408D-A38D-4E0E0D9AB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6AF943-9A9F-4122-BD66-591224417235}"/>
              </a:ext>
            </a:extLst>
          </p:cNvPr>
          <p:cNvGrpSpPr/>
          <p:nvPr/>
        </p:nvGrpSpPr>
        <p:grpSpPr>
          <a:xfrm>
            <a:off x="711271" y="1170110"/>
            <a:ext cx="5876853" cy="2597004"/>
            <a:chOff x="702526" y="2051169"/>
            <a:chExt cx="5890479" cy="44485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FD0A65-DBDC-427B-9ED0-91E76A406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1A5537-5323-4FAA-8091-406CF47F7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78402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E0F2F96-3AB3-4DFD-BACB-DE0AE2678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319428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C4F46C-5097-4118-B35F-B910071649A0}"/>
              </a:ext>
            </a:extLst>
          </p:cNvPr>
          <p:cNvSpPr/>
          <p:nvPr/>
        </p:nvSpPr>
        <p:spPr bwMode="auto">
          <a:xfrm>
            <a:off x="711270" y="134841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item="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땅콩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문자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unit=1000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</a:t>
            </a:r>
          </a:p>
          <a:p>
            <a:pPr algn="l" latinLnBrk="0"/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print("[%5d][%-5d][%05d]"%(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unit,unit,unit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))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print("[%5s][%-5s][%05s]"%(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item,item,item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print("[%d]=[%x][%#x][%o]"%(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unit,unit,unit,unit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print("[%5d%%]"%unit)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한글은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1byte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로 자르면 에러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#print("[%c][%c][%c]"%(unit[0],unit[1]))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a="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abcd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print("[%c][%c][%c]"%(a[0],a[1],a[2]))</a:t>
            </a:r>
          </a:p>
        </p:txBody>
      </p:sp>
      <p:sp>
        <p:nvSpPr>
          <p:cNvPr id="18" name="위로 굽은 화살표 22">
            <a:extLst>
              <a:ext uri="{FF2B5EF4-FFF2-40B4-BE49-F238E27FC236}">
                <a16:creationId xmlns:a16="http://schemas.microsoft.com/office/drawing/2014/main" id="{95C2C575-E9D9-47FC-B154-5F487C190CBD}"/>
              </a:ext>
            </a:extLst>
          </p:cNvPr>
          <p:cNvSpPr/>
          <p:nvPr/>
        </p:nvSpPr>
        <p:spPr bwMode="auto">
          <a:xfrm rot="5400000">
            <a:off x="3670011" y="3778370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78FB0F-CA15-46DF-9096-671DAECD5442}"/>
              </a:ext>
            </a:extLst>
          </p:cNvPr>
          <p:cNvGrpSpPr/>
          <p:nvPr/>
        </p:nvGrpSpPr>
        <p:grpSpPr>
          <a:xfrm>
            <a:off x="4240591" y="3425452"/>
            <a:ext cx="2837446" cy="1600063"/>
            <a:chOff x="702526" y="2051169"/>
            <a:chExt cx="5890479" cy="27408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33FB2F-2DA1-4399-9C85-2B43AFF3A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647A53-917D-4B72-ABAF-3B8555CBB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16645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17BCFC-5F67-4DDE-AC86-A6C486A60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11718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96B46E-0115-4A41-A1BC-0774B0A07C0D}"/>
              </a:ext>
            </a:extLst>
          </p:cNvPr>
          <p:cNvSpPr/>
          <p:nvPr/>
        </p:nvSpPr>
        <p:spPr bwMode="auto">
          <a:xfrm>
            <a:off x="4294984" y="3601656"/>
            <a:ext cx="3486941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[ 1000][1000 ][01000]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 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땅콩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][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땅콩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][ 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땅콩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[1000]=[3e8][0x3e8][1750]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[ 1000%]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[a][b][c]</a:t>
            </a:r>
          </a:p>
        </p:txBody>
      </p:sp>
    </p:spTree>
    <p:extLst>
      <p:ext uri="{BB962C8B-B14F-4D97-AF65-F5344CB8AC3E}">
        <p14:creationId xmlns:p14="http://schemas.microsoft.com/office/powerpoint/2010/main" val="282851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문자열에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361315"/>
            <a:ext cx="5831985" cy="438368"/>
            <a:chOff x="585154" y="963984"/>
            <a:chExt cx="5831985" cy="438368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포멧팅에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853976"/>
            <a:ext cx="5831985" cy="438368"/>
            <a:chOff x="585154" y="963984"/>
            <a:chExt cx="5831985" cy="438368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함수에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숫자에 콤마 찍기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4A1D58-5ACE-40AF-8181-F2BE949562D3}"/>
              </a:ext>
            </a:extLst>
          </p:cNvPr>
          <p:cNvSpPr/>
          <p:nvPr/>
        </p:nvSpPr>
        <p:spPr bwMode="auto">
          <a:xfrm>
            <a:off x="1255311" y="701932"/>
            <a:ext cx="5334402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돈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관련된 경우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마다 콤마를 찍어 표현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FA6600-77A0-467F-8B8D-5CD16A1B3669}"/>
              </a:ext>
            </a:extLst>
          </p:cNvPr>
          <p:cNvGrpSpPr/>
          <p:nvPr/>
        </p:nvGrpSpPr>
        <p:grpSpPr>
          <a:xfrm>
            <a:off x="719572" y="701932"/>
            <a:ext cx="507705" cy="732091"/>
            <a:chOff x="593089" y="1058863"/>
            <a:chExt cx="507705" cy="73209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FBFFA9-8DA1-47BC-9E16-826B4052EE6C}"/>
                </a:ext>
              </a:extLst>
            </p:cNvPr>
            <p:cNvSpPr/>
            <p:nvPr/>
          </p:nvSpPr>
          <p:spPr bwMode="auto">
            <a:xfrm>
              <a:off x="593089" y="1058863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1B528FD-89F8-4298-85BD-058979A9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320867"/>
              <a:ext cx="258835" cy="22313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4AF187-DD15-4A9B-B926-667E13D8AA52}"/>
              </a:ext>
            </a:extLst>
          </p:cNvPr>
          <p:cNvGrpSpPr/>
          <p:nvPr/>
        </p:nvGrpSpPr>
        <p:grpSpPr>
          <a:xfrm>
            <a:off x="1404923" y="1441549"/>
            <a:ext cx="5082282" cy="479846"/>
            <a:chOff x="1577402" y="1532761"/>
            <a:chExt cx="5082282" cy="479846"/>
          </a:xfrm>
        </p:grpSpPr>
        <p:sp>
          <p:nvSpPr>
            <p:cNvPr id="29" name="위로 굽은 화살표 12">
              <a:extLst>
                <a:ext uri="{FF2B5EF4-FFF2-40B4-BE49-F238E27FC236}">
                  <a16:creationId xmlns:a16="http://schemas.microsoft.com/office/drawing/2014/main" id="{A27B5C15-1394-48C1-A417-DDEA17BE3F58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4435F9A-81F0-4CBB-9469-2F041F15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100000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 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100,000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</a:t>
              </a: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2F3CF17-018A-4BA5-BC70-A79CD7EAD46A}"/>
              </a:ext>
            </a:extLst>
          </p:cNvPr>
          <p:cNvSpPr/>
          <p:nvPr/>
        </p:nvSpPr>
        <p:spPr>
          <a:xfrm>
            <a:off x="2836506" y="1614194"/>
            <a:ext cx="186612" cy="172997"/>
          </a:xfrm>
          <a:prstGeom prst="rightArrow">
            <a:avLst/>
          </a:prstGeom>
          <a:solidFill>
            <a:srgbClr val="A6A6A6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15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7B0153-38B3-471D-90FC-CBF8148DFC7E}"/>
              </a:ext>
            </a:extLst>
          </p:cNvPr>
          <p:cNvGrpSpPr/>
          <p:nvPr/>
        </p:nvGrpSpPr>
        <p:grpSpPr>
          <a:xfrm>
            <a:off x="696711" y="1414216"/>
            <a:ext cx="5889827" cy="1472459"/>
            <a:chOff x="696711" y="700088"/>
            <a:chExt cx="8052002" cy="147245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593D68F-87AB-428A-8E53-310957C94E66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986FB2A3-5A25-4378-8B57-84C79DD72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49C5EC4-B91B-45C4-929C-BAC125B5D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790962E-BEFD-45B3-959D-E38C1F1F9A69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1189770"/>
              <a:chOff x="696711" y="982777"/>
              <a:chExt cx="8052002" cy="1189770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25647EC-2BFF-422F-BB39-7CF0ABF6C8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118977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4120071-7545-4C8B-B466-E0C8F170F1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8"/>
                <a:ext cx="689575" cy="1079779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1142067-3AB7-4A53-BED3-8C68BF2FD6B1}"/>
                </a:ext>
              </a:extLst>
            </p:cNvPr>
            <p:cNvGrpSpPr/>
            <p:nvPr/>
          </p:nvGrpSpPr>
          <p:grpSpPr>
            <a:xfrm>
              <a:off x="696711" y="2064155"/>
              <a:ext cx="8052002" cy="105244"/>
              <a:chOff x="696711" y="2064155"/>
              <a:chExt cx="8052002" cy="10524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3192B9B-C503-44EA-BC37-99E7C3B2B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064156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6B1B2EC-07FE-45E4-9556-B613AFC98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064155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숫자에 콤마 찍기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F9FFAA-EB4F-4D77-95B1-23B95A8464F9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 경우 다음 예제를 사용함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1AA39BA-7F43-4266-95F8-E7E099EEE48B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499E2B-8CCC-437E-97E6-83FD73FE871D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C255B5B-BEE5-46E1-B00F-85AF20C2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94B2BC-8072-4AE9-AD88-572A312F8041}"/>
              </a:ext>
            </a:extLst>
          </p:cNvPr>
          <p:cNvSpPr/>
          <p:nvPr/>
        </p:nvSpPr>
        <p:spPr bwMode="auto">
          <a:xfrm>
            <a:off x="711271" y="1596150"/>
            <a:ext cx="6022904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import locale #locale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라이브러리를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임포트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함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설치는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필요없음</a:t>
            </a:r>
            <a:endParaRPr lang="ko-KR" altLang="en-US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locale.setlocale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locale.LC_ALL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"") #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시스템 기본 로케일 사용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n = -1234567890.123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s =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("%.3f", n, 1)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print(s)</a:t>
            </a:r>
          </a:p>
        </p:txBody>
      </p:sp>
      <p:sp>
        <p:nvSpPr>
          <p:cNvPr id="41" name="위로 굽은 화살표 22">
            <a:extLst>
              <a:ext uri="{FF2B5EF4-FFF2-40B4-BE49-F238E27FC236}">
                <a16:creationId xmlns:a16="http://schemas.microsoft.com/office/drawing/2014/main" id="{BA8BC466-EA1B-4572-8A34-F168EB3ACC99}"/>
              </a:ext>
            </a:extLst>
          </p:cNvPr>
          <p:cNvSpPr/>
          <p:nvPr/>
        </p:nvSpPr>
        <p:spPr bwMode="auto">
          <a:xfrm rot="5400000">
            <a:off x="2861210" y="290113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31789" y="2993160"/>
            <a:ext cx="3154749" cy="1828822"/>
            <a:chOff x="4399016" y="2993160"/>
            <a:chExt cx="3154749" cy="182882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BC2B530-2641-44FD-8577-AA976F3DA0CA}"/>
                </a:ext>
              </a:extLst>
            </p:cNvPr>
            <p:cNvGrpSpPr/>
            <p:nvPr/>
          </p:nvGrpSpPr>
          <p:grpSpPr>
            <a:xfrm>
              <a:off x="4399016" y="2993160"/>
              <a:ext cx="3154749" cy="1828822"/>
              <a:chOff x="702526" y="2051169"/>
              <a:chExt cx="5890479" cy="313267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1297BC9-5B5F-41D8-B4FD-8C52EAEB8A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DA83571-FD98-4160-9B09-0C1F80BFE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251201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B4F27FA-A04A-4CDE-B211-C13B2EBF34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003571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2923AA-EEEA-4FCA-93E1-1CB82E1F2A86}"/>
                </a:ext>
              </a:extLst>
            </p:cNvPr>
            <p:cNvSpPr/>
            <p:nvPr/>
          </p:nvSpPr>
          <p:spPr bwMode="auto">
            <a:xfrm>
              <a:off x="4453410" y="3169364"/>
              <a:ext cx="2710653" cy="1466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 RESTART: ***.</a:t>
              </a:r>
              <a:r>
                <a:rPr lang="en-US" altLang="ko-KR" sz="13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py</a:t>
              </a:r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[ 1000][1000 ][01000]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[   </a:t>
              </a:r>
              <a:r>
                <a:rPr lang="ko-KR" altLang="en-US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땅콩</a:t>
              </a:r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][</a:t>
              </a:r>
              <a:r>
                <a:rPr lang="ko-KR" altLang="en-US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땅콩   </a:t>
              </a:r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][   </a:t>
              </a:r>
              <a:r>
                <a:rPr lang="ko-KR" altLang="en-US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땅콩</a:t>
              </a:r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]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[1000]=[3e8][0x3e8][1750]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[ 1000%]</a:t>
              </a:r>
            </a:p>
            <a:p>
              <a:pPr algn="l" latinLnBrk="0"/>
              <a:r>
                <a:rPr lang="en-US" altLang="ko-KR" sz="1300" dirty="0">
                  <a:latin typeface="Consolas" panose="020B0609020204030204" pitchFamily="49" charset="0"/>
                  <a:ea typeface="굴림" panose="020B0600000101010101" pitchFamily="50" charset="-127"/>
                </a:rPr>
                <a:t>[a][b][c]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913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702A570-1ABF-45ED-8D1E-D022382E619F}"/>
              </a:ext>
            </a:extLst>
          </p:cNvPr>
          <p:cNvGrpSpPr/>
          <p:nvPr/>
        </p:nvGrpSpPr>
        <p:grpSpPr>
          <a:xfrm>
            <a:off x="292696" y="558404"/>
            <a:ext cx="8443949" cy="469145"/>
            <a:chOff x="292696" y="558404"/>
            <a:chExt cx="8443949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3AC115-8EF6-41A7-ADC1-ECA86D917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15899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강에서 환율계산 문제에 대한 결과 출력을 깔끔하게 처리 할 것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76BADA8B-E24F-47B1-A803-95E1C5DC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36E132-78E8-463B-BA08-61587B8C67F9}"/>
              </a:ext>
            </a:extLst>
          </p:cNvPr>
          <p:cNvSpPr/>
          <p:nvPr/>
        </p:nvSpPr>
        <p:spPr bwMode="auto">
          <a:xfrm>
            <a:off x="719573" y="1095586"/>
            <a:ext cx="1680728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환전 문제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E8687D-6E9B-4ACC-B2DB-602979C9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563688"/>
            <a:ext cx="5983106" cy="166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만일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(1000000)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달러로 환전한다고 하자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미화 환율은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달러당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1010.12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원이고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은행은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0.002%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수수료를 환전수수료로 받는다고 하였을 때 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원에 대하여 받는 달러금액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은행수수료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 거스름돈을 구하시오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5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702A570-1ABF-45ED-8D1E-D022382E619F}"/>
              </a:ext>
            </a:extLst>
          </p:cNvPr>
          <p:cNvGrpSpPr/>
          <p:nvPr/>
        </p:nvGrpSpPr>
        <p:grpSpPr>
          <a:xfrm>
            <a:off x="292696" y="558404"/>
            <a:ext cx="8443949" cy="469145"/>
            <a:chOff x="292696" y="558404"/>
            <a:chExt cx="8443949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3AC115-8EF6-41A7-ADC1-ECA86D917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15899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 예제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계산은 동일함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76BADA8B-E24F-47B1-A803-95E1C5DC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0F02C3-69D8-4ADE-B992-DCEE486A2BC0}"/>
              </a:ext>
            </a:extLst>
          </p:cNvPr>
          <p:cNvGrpSpPr/>
          <p:nvPr/>
        </p:nvGrpSpPr>
        <p:grpSpPr>
          <a:xfrm>
            <a:off x="711271" y="1170110"/>
            <a:ext cx="8293029" cy="3840385"/>
            <a:chOff x="702526" y="2051171"/>
            <a:chExt cx="5890479" cy="65783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DA73CD-6F44-4CEA-8D78-0F4AACDA6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71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14DFE0A-63A8-4911-B9CF-4503D124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5"/>
              <a:ext cx="5890479" cy="609415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7D89DA-DC15-404C-AAC3-893B49DA8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449276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78200-4FBF-4194-9A74-7C406D5A6237}"/>
              </a:ext>
            </a:extLst>
          </p:cNvPr>
          <p:cNvSpPr/>
          <p:nvPr/>
        </p:nvSpPr>
        <p:spPr bwMode="auto">
          <a:xfrm>
            <a:off x="711270" y="1348417"/>
            <a:ext cx="82930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import locale #locale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라이브러리를 </a:t>
            </a:r>
            <a:r>
              <a:rPr lang="ko-KR" altLang="en-US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임포트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함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설치는 </a:t>
            </a:r>
            <a:r>
              <a:rPr lang="ko-KR" altLang="en-US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필요없음</a:t>
            </a:r>
            <a:endParaRPr lang="ko-KR" altLang="en-US" sz="125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locale.setlocale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locale.LC_ALL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 "")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시스템 기본 로케일 사용</a:t>
            </a:r>
          </a:p>
          <a:p>
            <a:pPr algn="l" latinLnBrk="0"/>
            <a:endParaRPr lang="ko-KR" altLang="en-US" sz="125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myWon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=1000000  #100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만원</a:t>
            </a:r>
          </a:p>
          <a:p>
            <a:pPr algn="l" latinLnBrk="0"/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=1010.12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달러환율</a:t>
            </a:r>
          </a:p>
          <a:p>
            <a:pPr algn="l" latinLnBrk="0"/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commission_rate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=0.002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은행 수수료 율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a =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+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commission_rate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#1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달러당 환율금액 과 해당금액에 대한 수수료의 합</a:t>
            </a:r>
          </a:p>
          <a:p>
            <a:pPr algn="l" latinLnBrk="0"/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usd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= int (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myWon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/a)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나의 돈을 위의 금액으로 나오면 소수점이 나오기 때문에</a:t>
            </a:r>
          </a:p>
          <a:p>
            <a:pPr algn="l" latinLnBrk="0"/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해당 소수점을 버린다 즉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만원에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989.99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 나오면</a:t>
            </a:r>
          </a:p>
          <a:p>
            <a:pPr algn="l" latinLnBrk="0"/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#989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달러를 준다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소수점 아래는 버린다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remain = int(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myWon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-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usd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* a) 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거스름돈 계산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=100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만원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- </a:t>
            </a:r>
            <a:r>
              <a:rPr lang="ko-KR" altLang="en-US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달러액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환율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+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달러당 수수료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소수점 아래는 버린다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commission =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usd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*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*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commission_rate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환전 수수료총액 계산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#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이 금액은 </a:t>
            </a:r>
            <a:r>
              <a:rPr lang="ko-KR" altLang="en-US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소수점이하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올림처리해 보자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if(commission != float(int(commission))) : # 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이 비교문은 소수점이 있는지 체크</a:t>
            </a:r>
          </a:p>
          <a:p>
            <a:pPr algn="l" latinLnBrk="0"/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commission = int(commission) +1 #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소수점이 있다면 올려서 은행이 처리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commission = int(commission) #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소수점 아래 숫자가 없다면 단순 정수형 처리</a:t>
            </a:r>
            <a:endParaRPr lang="en-US" altLang="ko-KR" sz="125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DFEBBB-AA88-4EAA-A6AA-8B7FA23E2D3B}"/>
              </a:ext>
            </a:extLst>
          </p:cNvPr>
          <p:cNvSpPr/>
          <p:nvPr/>
        </p:nvSpPr>
        <p:spPr>
          <a:xfrm>
            <a:off x="7373771" y="4697054"/>
            <a:ext cx="1362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뒷장 계속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</a:t>
            </a:r>
          </a:p>
        </p:txBody>
      </p:sp>
      <p:sp>
        <p:nvSpPr>
          <p:cNvPr id="16" name="AutoShape 75">
            <a:extLst>
              <a:ext uri="{FF2B5EF4-FFF2-40B4-BE49-F238E27FC236}">
                <a16:creationId xmlns:a16="http://schemas.microsoft.com/office/drawing/2014/main" id="{2B75A9D4-5623-41D3-9C43-14528012D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427" y="633000"/>
            <a:ext cx="3122300" cy="394550"/>
          </a:xfrm>
          <a:prstGeom prst="wedgeRectCallout">
            <a:avLst>
              <a:gd name="adj1" fmla="val -20047"/>
              <a:gd name="adj2" fmla="val 117669"/>
            </a:avLst>
          </a:prstGeom>
          <a:solidFill>
            <a:srgbClr val="FFFF00"/>
          </a:solidFill>
          <a:ln w="28575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</p:spPr>
        <p:txBody>
          <a:bodyPr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14400" eaLnBrk="0" latinLnBrk="0">
              <a:spcBef>
                <a:spcPct val="50000"/>
              </a:spcBef>
              <a:defRPr/>
            </a:pPr>
            <a:r>
              <a:rPr lang="ko-KR" altLang="en-US" sz="1200" b="1" dirty="0">
                <a:latin typeface="맑은 고딕"/>
                <a:ea typeface="맑은 고딕"/>
              </a:rPr>
              <a:t>이번에는 소스 안지우고 보여주니 감을 </a:t>
            </a:r>
            <a:r>
              <a:rPr lang="ko-KR" altLang="en-US" sz="1200" b="1" dirty="0" err="1">
                <a:latin typeface="맑은 고딕"/>
                <a:ea typeface="맑은 고딕"/>
              </a:rPr>
              <a:t>느끼시오</a:t>
            </a:r>
            <a:r>
              <a:rPr lang="en-US" altLang="ko-KR" sz="1200" b="1" dirty="0">
                <a:latin typeface="맑은 고딕"/>
                <a:ea typeface="맑은 고딕"/>
              </a:rPr>
              <a:t>.</a:t>
            </a:r>
            <a:endParaRPr lang="ko-KR" altLang="en-US" sz="1200" b="1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0957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702A570-1ABF-45ED-8D1E-D022382E619F}"/>
              </a:ext>
            </a:extLst>
          </p:cNvPr>
          <p:cNvGrpSpPr/>
          <p:nvPr/>
        </p:nvGrpSpPr>
        <p:grpSpPr>
          <a:xfrm>
            <a:off x="292696" y="558404"/>
            <a:ext cx="8443949" cy="469145"/>
            <a:chOff x="292696" y="558404"/>
            <a:chExt cx="8443949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3AC115-8EF6-41A7-ADC1-ECA86D917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15899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 예제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계산은 동일함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76BADA8B-E24F-47B1-A803-95E1C5DC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0F02C3-69D8-4ADE-B992-DCEE486A2BC0}"/>
              </a:ext>
            </a:extLst>
          </p:cNvPr>
          <p:cNvGrpSpPr/>
          <p:nvPr/>
        </p:nvGrpSpPr>
        <p:grpSpPr>
          <a:xfrm>
            <a:off x="711271" y="1170110"/>
            <a:ext cx="8293029" cy="3840385"/>
            <a:chOff x="702526" y="2051171"/>
            <a:chExt cx="5890479" cy="65783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3DA73CD-6F44-4CEA-8D78-0F4AACDA6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71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14DFE0A-63A8-4911-B9CF-4503D124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5"/>
              <a:ext cx="5890479" cy="609415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7D89DA-DC15-404C-AAC3-893B49DA8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449276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78200-4FBF-4194-9A74-7C406D5A6237}"/>
              </a:ext>
            </a:extLst>
          </p:cNvPr>
          <p:cNvSpPr/>
          <p:nvPr/>
        </p:nvSpPr>
        <p:spPr bwMode="auto">
          <a:xfrm>
            <a:off x="711270" y="1348417"/>
            <a:ext cx="82930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print("***************************************************")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총금액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: %s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달러환율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: $%s"%( \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("%12d",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myWon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 1), \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("%-12d",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 1)) )</a:t>
            </a:r>
          </a:p>
          <a:p>
            <a:pPr algn="l" latinLnBrk="0"/>
            <a:endParaRPr lang="en-US" altLang="ko-KR" sz="125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지급달러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: $%s"%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("%-12d",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usd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, 1))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거스름돈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: %s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은행수수료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: %s</a:t>
            </a:r>
            <a:r>
              <a:rPr lang="ko-KR" altLang="en-US" sz="125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"%( \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("%6d", remain, 1), \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50" dirty="0" err="1">
                <a:latin typeface="Consolas" panose="020B0609020204030204" pitchFamily="49" charset="0"/>
                <a:ea typeface="굴림" panose="020B0600000101010101" pitchFamily="50" charset="-127"/>
              </a:rPr>
              <a:t>locale.format_string</a:t>
            </a:r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("%6d", commission, 1)) )</a:t>
            </a:r>
          </a:p>
          <a:p>
            <a:pPr algn="l" latinLnBrk="0"/>
            <a:r>
              <a:rPr lang="en-US" altLang="ko-KR" sz="1250" dirty="0">
                <a:latin typeface="Consolas" panose="020B0609020204030204" pitchFamily="49" charset="0"/>
                <a:ea typeface="굴림" panose="020B0600000101010101" pitchFamily="50" charset="-127"/>
              </a:rPr>
              <a:t>print("***************************************************")</a:t>
            </a:r>
          </a:p>
        </p:txBody>
      </p:sp>
    </p:spTree>
    <p:extLst>
      <p:ext uri="{BB962C8B-B14F-4D97-AF65-F5344CB8AC3E}">
        <p14:creationId xmlns:p14="http://schemas.microsoft.com/office/powerpoint/2010/main" val="195865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702A570-1ABF-45ED-8D1E-D022382E619F}"/>
              </a:ext>
            </a:extLst>
          </p:cNvPr>
          <p:cNvGrpSpPr/>
          <p:nvPr/>
        </p:nvGrpSpPr>
        <p:grpSpPr>
          <a:xfrm>
            <a:off x="292696" y="558404"/>
            <a:ext cx="8443949" cy="469145"/>
            <a:chOff x="292696" y="558404"/>
            <a:chExt cx="8443949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3AC115-8EF6-41A7-ADC1-ECA86D917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15899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 예제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계산은 동일함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76BADA8B-E24F-47B1-A803-95E1C5DC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D34FF0E-98AF-4BF6-A652-B90A47A70CF0}"/>
              </a:ext>
            </a:extLst>
          </p:cNvPr>
          <p:cNvGrpSpPr/>
          <p:nvPr/>
        </p:nvGrpSpPr>
        <p:grpSpPr>
          <a:xfrm>
            <a:off x="711271" y="1631108"/>
            <a:ext cx="5876853" cy="1852964"/>
            <a:chOff x="702526" y="2051169"/>
            <a:chExt cx="5890479" cy="31740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379D6C4-D612-4E2D-92D5-81FA36D4E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EA097DB-1A9A-4510-BA88-7E92153EA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25095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30F1A3-1A5F-4EAC-9274-B73DC444A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044925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B0E153-5488-43F3-BCDA-8ED425BEBF3F}"/>
              </a:ext>
            </a:extLst>
          </p:cNvPr>
          <p:cNvSpPr/>
          <p:nvPr/>
        </p:nvSpPr>
        <p:spPr bwMode="auto">
          <a:xfrm>
            <a:off x="711270" y="1809415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***************************************************</a:t>
            </a:r>
          </a:p>
          <a:p>
            <a:pPr algn="l" latinLnBrk="0"/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총금액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  1,000,000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원 	달러환율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$1,010      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지급달러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$988        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거스름돈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    5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원 	은행수수료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1,996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***************************************************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1" name="아래쪽 화살표 5">
            <a:extLst>
              <a:ext uri="{FF2B5EF4-FFF2-40B4-BE49-F238E27FC236}">
                <a16:creationId xmlns:a16="http://schemas.microsoft.com/office/drawing/2014/main" id="{5E600793-10BE-46A2-8896-CA99621BAFF3}"/>
              </a:ext>
            </a:extLst>
          </p:cNvPr>
          <p:cNvSpPr/>
          <p:nvPr/>
        </p:nvSpPr>
        <p:spPr bwMode="auto">
          <a:xfrm rot="10800000" flipV="1">
            <a:off x="3368810" y="1170445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22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 바꾸기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공백제거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 바꾸기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공백제거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연습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문자표현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연습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문자표현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00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문자열 다루기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74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실제 업무에서 우리가 문자열을 다루어야 되는 경우는 매우 빈번합니다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프로그램 처리결과를 화면이나 출력물에 원하는 양식으로 출력하기 위해서 문자열을 가공하여야 하는 경우도 많습니다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 수집된 자료를 가공하여 데이터베이스에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적재한다던가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프로그램간 데이터를 주고 받으면서 해당 프로그램에서 처리를 위하여 일정한 형식에 맞추는 업무 등은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대부분 문자열을 가공하는 작업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195B85-9A4A-4972-BE79-905416CE186E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&lt;1/2&gt;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다루기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다루기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함수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찾기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검사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대소문자 바꾸기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함수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공백제거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구분자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함수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구분자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연습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문자표현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연습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5857E8-AE5D-4BF3-81F5-B8E2581898C4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6DF3CF-F32D-4562-946C-EBE54A6B16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FACCF439-8543-4475-964F-BF6807E48D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a[0]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은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0E7C7B-85CD-414F-B368-049A29BBEC9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D9DD6F-31F7-4B77-A595-9B3E9E6C36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354155B-5230-44A9-B9DA-3C6B5DB78B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a[0:1]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은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ab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F791F9-71AC-4555-A0F1-2385C55E7565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5D3DCC-D01F-4439-9D43-98FBE60FAF6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FD306ADB-E1CE-4FC6-9604-E27BB9472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a[-2]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67D2AB-F9FF-4BBA-A491-4175E6B4204C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1E56CD-DC39-4B9F-97FB-308E5C1A7C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E2128AD-A1DE-4C20-9DA9-AEC5E8A4A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a[5]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정의될 수 없는 오류이다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0F7D4AE2-9F9A-466D-83CA-4EB1F5770011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a=“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abcde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38831-E364-41CF-9BFF-5274972BAD49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2C85E1-D2FD-497E-AB03-A962C00DD722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a[0:-1]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첨자 기준으로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부터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까지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제외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A8979F-6C14-4428-85A3-9CA5E616C21E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0D9175B-B75D-47A6-BD09-325669AABA2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DF0376F7-1FB4-4906-B1C0-950C233F4C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a[0]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은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7269C9-A618-4573-8055-B37A50AF4F1A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147BB1D-F467-4DB1-9A23-306A732FDDC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F8F1BAF2-D116-4239-8A26-4DE4A9F027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a[0:1]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은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ab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828FE37-3C70-4BC1-B325-FE3056616393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8C5ACBD-C2F2-4E55-BD03-7A8B8676391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003F5884-046F-4714-8277-D5A962DDE8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a[-2]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E63F7F2-69A1-4189-B000-7BDDFADEEF46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AF559B-4BF2-4949-9539-5575F24182B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530CEAB0-CE57-4B6C-9F52-E06D187C81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a[5]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정의될 수 없는 오류이다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BBAD7633-8CBF-43A5-B5CA-0A13FC8514D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a=“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abcde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91D89E-3398-40C0-996B-8CB5B89E74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543AB65-8324-4C45-8B23-2444F65171A2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A80D1CF4-DAEA-48BF-9767-97AA242B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8520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내용 개체 틀 26">
            <a:extLst>
              <a:ext uri="{FF2B5EF4-FFF2-40B4-BE49-F238E27FC236}">
                <a16:creationId xmlns:a16="http://schemas.microsoft.com/office/drawing/2014/main" id="{F4F4B22B-9287-42D4-8AC7-4C8B5A028E62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a=“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abcdefghijklmabcdefgh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9CBE6C-E8CC-4CFB-A67E-D949CF1FAAB7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0BFF73B-6C5C-4C6A-AC20-65D79DA8609B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990A89-162D-4A04-925F-378FF7243E7B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401D2F-87EA-442A-83AF-6A983E9F424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DE0FD555-5A0E-4444-B744-40BDD786E0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5B909B-F36E-4D88-A785-A4A77F37A62E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212924-96DA-456E-BBB8-291564FE91B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BA609800-5987-4E61-BBB7-FF35F9450F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a.rfind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A663298-1238-409C-AE5C-FEB3F199A66C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DBF8E1-0C73-4254-AB4E-7158A7BB774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6EF01B7A-BF20-4FB9-A032-3B5B13087B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(“z”)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에러가 발생한다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7FFD33D-C7B2-4E77-A216-19A9A4C9DEFF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F93970-581C-4A42-A7FD-D380A797B7A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EE7526B2-93F4-4A33-BFF7-97F78352DF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a.index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find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함수에서 문자열을 못 찾는 경우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-1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리턴합니다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내용 개체 틀 26">
            <a:extLst>
              <a:ext uri="{FF2B5EF4-FFF2-40B4-BE49-F238E27FC236}">
                <a16:creationId xmlns:a16="http://schemas.microsoft.com/office/drawing/2014/main" id="{8A72DED5-3D49-43CE-844F-F632F74A4B7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a=“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abcdefghijklmabcdefgh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069B5-CAB1-4F2F-BBC1-A561B73184A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A0F1CE-7204-44F7-9BED-55EA502CDA9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A00F0B-4195-45F6-B159-AD72AD68B716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95A4CC-3795-4BEE-9A16-39F37D7F22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A954A9A1-4C5B-42F1-8692-002062D9CE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B0A928-BEDC-499B-A059-E137AADA2070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DA8F7AD-C47A-40EE-BC36-CD74D9B8596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F24207DC-7B7D-45EF-A28A-BA816006C4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a.rfind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347DFA-1F6D-46A9-A4DD-2C27FEE65235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6F954CA-F924-4669-A619-8697641D423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7B10F5E8-53FE-4EAF-A36D-F9A3B954C9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a.find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(“z”)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에러가 발생한다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D268E6-F43C-411D-A28C-6963675A831E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28603E-5EA0-4DE6-8BD2-77CC16A3B44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" name="내용 개체 틀 26">
              <a:extLst>
                <a:ext uri="{FF2B5EF4-FFF2-40B4-BE49-F238E27FC236}">
                  <a16:creationId xmlns:a16="http://schemas.microsoft.com/office/drawing/2014/main" id="{04663DB2-271B-412B-8380-7ACC337F3C2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a.index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(“f”)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35E5E44E-65BE-423C-9E24-34FB9344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411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0324E0-3E94-43CA-B6CA-8774358943EF}"/>
              </a:ext>
            </a:extLst>
          </p:cNvPr>
          <p:cNvGrpSpPr/>
          <p:nvPr/>
        </p:nvGrpSpPr>
        <p:grpSpPr>
          <a:xfrm>
            <a:off x="2541527" y="212807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4033E2-5338-4ACF-8915-6F12E33091E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F4CA2794-27FB-4359-98DD-56EECFD337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split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구분자는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,(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콤마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30E94F-1508-4F49-88DE-E1C89A0018D4}"/>
              </a:ext>
            </a:extLst>
          </p:cNvPr>
          <p:cNvGrpSpPr/>
          <p:nvPr/>
        </p:nvGrpSpPr>
        <p:grpSpPr>
          <a:xfrm>
            <a:off x="2541527" y="2510859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CCB7A76-4B52-4E59-A354-167A0BADBA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43CEC9C0-79A1-436E-8DE8-02664D80BF1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item[1]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홍길동이 들어있다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DC8193-6B85-45C7-949D-D50402681C2C}"/>
              </a:ext>
            </a:extLst>
          </p:cNvPr>
          <p:cNvGrpSpPr/>
          <p:nvPr/>
        </p:nvGrpSpPr>
        <p:grpSpPr>
          <a:xfrm>
            <a:off x="2541527" y="2888677"/>
            <a:ext cx="4046697" cy="292969"/>
            <a:chOff x="2541527" y="1907733"/>
            <a:chExt cx="4046697" cy="29296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89DEBBB-1368-44A6-AFAA-91DC0BEF761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3CA3DF3C-1431-4C4C-A487-95388394C5F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에는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콜렉션으로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값이 들어간다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A297893-1870-45A5-8841-4CA5C93DA951}"/>
              </a:ext>
            </a:extLst>
          </p:cNvPr>
          <p:cNvGrpSpPr/>
          <p:nvPr/>
        </p:nvGrpSpPr>
        <p:grpSpPr>
          <a:xfrm>
            <a:off x="2541527" y="3266494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59EACF-4B80-4A56-B461-D6F5C12C4F5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EB80D7EC-DCD6-4C35-AA14-C0871ADB4DD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구분자는 문자열로도 사용이 가능하다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내용 개체 틀 26">
            <a:extLst>
              <a:ext uri="{FF2B5EF4-FFF2-40B4-BE49-F238E27FC236}">
                <a16:creationId xmlns:a16="http://schemas.microsoft.com/office/drawing/2014/main" id="{C3821F5C-D65F-4839-84BC-6615AB7F4051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1"/>
            <a:ext cx="413640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문장 수행 이후 설명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4335D8-D507-4B9C-8E84-9C3BD3016C81}"/>
              </a:ext>
            </a:extLst>
          </p:cNvPr>
          <p:cNvGrpSpPr/>
          <p:nvPr/>
        </p:nvGrpSpPr>
        <p:grpSpPr>
          <a:xfrm>
            <a:off x="1543733" y="487234"/>
            <a:ext cx="5044491" cy="1463040"/>
            <a:chOff x="1543733" y="186794"/>
            <a:chExt cx="5044491" cy="19196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6FBBF4-1C1E-4DEB-B1B3-0FA00102CAE0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91963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28A7DE-E75F-4C4B-8352-642B256D6C4E}"/>
                </a:ext>
              </a:extLst>
            </p:cNvPr>
            <p:cNvCxnSpPr/>
            <p:nvPr/>
          </p:nvCxnSpPr>
          <p:spPr>
            <a:xfrm>
              <a:off x="1559917" y="2106426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7AB4BC-2A11-4188-8A0B-BBADC67EB315}"/>
              </a:ext>
            </a:extLst>
          </p:cNvPr>
          <p:cNvSpPr/>
          <p:nvPr/>
        </p:nvSpPr>
        <p:spPr bwMode="auto">
          <a:xfrm>
            <a:off x="2628900" y="1166813"/>
            <a:ext cx="3667125" cy="6503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846878-D813-4689-9BA5-9B9AEE2C3845}"/>
              </a:ext>
            </a:extLst>
          </p:cNvPr>
          <p:cNvSpPr/>
          <p:nvPr/>
        </p:nvSpPr>
        <p:spPr>
          <a:xfrm>
            <a:off x="2647628" y="1165008"/>
            <a:ext cx="4572000" cy="6617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rec=“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홍길동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,100,95,88”;    </a:t>
            </a:r>
          </a:p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item =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rec.split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(“,”)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85342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96145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431354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431472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item[1]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100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이라는 문자열이 들어갑니다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95758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330CC9-0A84-494E-B8BB-C8B3BA0B4DF3}"/>
              </a:ext>
            </a:extLst>
          </p:cNvPr>
          <p:cNvGrpSpPr/>
          <p:nvPr/>
        </p:nvGrpSpPr>
        <p:grpSpPr>
          <a:xfrm>
            <a:off x="2541527" y="2128072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645860-C060-4746-A507-256292F8FD1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1E2F4581-7928-4D76-BF05-D47CBB0D5C8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split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구분자는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,(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콤마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6BF9CF-DE07-43D8-B62E-E8DB42A0F5E0}"/>
              </a:ext>
            </a:extLst>
          </p:cNvPr>
          <p:cNvGrpSpPr/>
          <p:nvPr/>
        </p:nvGrpSpPr>
        <p:grpSpPr>
          <a:xfrm>
            <a:off x="2541527" y="2510859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B4DE033-63CE-4E8B-92EB-DD89C8ADEA0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170AFDA8-13D8-4392-B332-55A256DD51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item[1]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홍길동이 들어있다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3E62DD-8018-41D6-B516-72A6BE733495}"/>
              </a:ext>
            </a:extLst>
          </p:cNvPr>
          <p:cNvGrpSpPr/>
          <p:nvPr/>
        </p:nvGrpSpPr>
        <p:grpSpPr>
          <a:xfrm>
            <a:off x="2541527" y="2888677"/>
            <a:ext cx="4046697" cy="292969"/>
            <a:chOff x="2541527" y="1907733"/>
            <a:chExt cx="4046697" cy="29296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B3ADBC6-1EE7-4007-B503-1E49795BE37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5933436D-5416-4049-B11D-6E3CB0DF0B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에는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콜렉션으로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값이 들어간다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E86E0D0-73E2-4804-BDF4-E0783986B0B9}"/>
              </a:ext>
            </a:extLst>
          </p:cNvPr>
          <p:cNvGrpSpPr/>
          <p:nvPr/>
        </p:nvGrpSpPr>
        <p:grpSpPr>
          <a:xfrm>
            <a:off x="2541527" y="3266494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3DB417E-1AE9-48B1-B95D-E90FA2A0CA1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D24A9187-6786-4893-952E-C42116957E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구분자는 문자열로도 사용이 가능하다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44" name="내용 개체 틀 26">
            <a:extLst>
              <a:ext uri="{FF2B5EF4-FFF2-40B4-BE49-F238E27FC236}">
                <a16:creationId xmlns:a16="http://schemas.microsoft.com/office/drawing/2014/main" id="{10BF1A47-367E-48FF-BF3A-207B032E08A0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1"/>
            <a:ext cx="413640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문장 수행 이후 설명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BFCEB5-710C-4A77-83AC-D7D5377161C6}"/>
              </a:ext>
            </a:extLst>
          </p:cNvPr>
          <p:cNvGrpSpPr/>
          <p:nvPr/>
        </p:nvGrpSpPr>
        <p:grpSpPr>
          <a:xfrm>
            <a:off x="1543733" y="487234"/>
            <a:ext cx="5044491" cy="1463040"/>
            <a:chOff x="1543733" y="186794"/>
            <a:chExt cx="5044491" cy="191963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781814-7770-438E-905F-D3B6A2056B56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91963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7494855-2414-4F6A-98C3-2AD3BEF5443A}"/>
                </a:ext>
              </a:extLst>
            </p:cNvPr>
            <p:cNvCxnSpPr/>
            <p:nvPr/>
          </p:nvCxnSpPr>
          <p:spPr>
            <a:xfrm>
              <a:off x="1559917" y="2106426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7E5075-BB73-4645-83D8-D3AE65879FD1}"/>
              </a:ext>
            </a:extLst>
          </p:cNvPr>
          <p:cNvSpPr/>
          <p:nvPr/>
        </p:nvSpPr>
        <p:spPr bwMode="auto">
          <a:xfrm>
            <a:off x="2628900" y="1166813"/>
            <a:ext cx="3667125" cy="6503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B6476B4-F7A7-4525-964F-417117DEB61A}"/>
              </a:ext>
            </a:extLst>
          </p:cNvPr>
          <p:cNvSpPr/>
          <p:nvPr/>
        </p:nvSpPr>
        <p:spPr>
          <a:xfrm>
            <a:off x="2647628" y="1165008"/>
            <a:ext cx="4572000" cy="6617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rec=“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홍길동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,100,95,88”;    </a:t>
            </a:r>
          </a:p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item =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rec.split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(“,”) </a:t>
            </a:r>
            <a:endParaRPr lang="ko-KR" altLang="en-US" sz="160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9683DB2-D8BA-48C1-AAA4-63A2B9FD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411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2A2D7F-E1F7-4E56-A187-E3FA908AAB8C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EE1DE2-FFDB-457C-B510-3D96293EE0A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27311D4B-274D-4037-BCEC-F9930A23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XML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3500AD-B033-42EE-8284-FCAA35466352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567CD9-3629-4CB4-A92C-63B98FDBA6C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0990645-E073-48C1-B133-E5CC679756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HTML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E7FBCA-14A6-4740-8D3E-21DD9FE0DECA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0553C8-504C-4417-A63C-6EA6E5F381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548AF2F7-365D-4EDB-9D6F-F364D92797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JSON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B21F6-203F-483C-A9C2-10FD8D70AE87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4E3118-B3BC-484C-A398-EE5D3DF8A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64AF8A90-C702-4D72-BFD4-448C40F0F1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CSV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콤마를 구분자로 데이터를 저장해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놓은 파일을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57474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68277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3486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36044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집합연산의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CSV(Comma-Separated Values)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는 몇 가지 필드를 쉼표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(,)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로 구분한 텍스트 데이터 및 텍스트 파일을 의미합니다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68685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7E004A-E9EF-4ACB-94B9-3741DA9F881E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3DB2F74-E917-4D7C-BD10-DB9331FC427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7E81D526-2C4F-4C1E-B691-047FAEEA27D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XML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8ECC4C-3E89-4758-BC8D-8059E0803030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9EF01EA-6555-4E02-8E39-6DBB33FC002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CABCDA15-CACD-4CBA-9C3D-7B45068241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HTML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392BEF4-02DA-4CEA-A458-0071F37BE916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33494AE-DDA3-48FE-95F7-A4EABA3F92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9AC9DAF4-7E9E-4BE0-B52D-4DAD8ECC88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JSON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38FD0F-3131-4AF9-B2F3-B3C0ADDB05BF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F60B2DD-42B1-406B-AFB6-DE57C61A9DE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3854E84F-D943-4C75-81D9-3DEEEAD6B17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CSV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파일</a:t>
              </a:r>
            </a:p>
          </p:txBody>
        </p:sp>
      </p:grpSp>
      <p:sp>
        <p:nvSpPr>
          <p:cNvPr id="54" name="내용 개체 틀 26">
            <a:extLst>
              <a:ext uri="{FF2B5EF4-FFF2-40B4-BE49-F238E27FC236}">
                <a16:creationId xmlns:a16="http://schemas.microsoft.com/office/drawing/2014/main" id="{70FA4F48-934D-4066-B684-73B33A197D2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콤마를 구분자로 데이터를 저장해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놓은 파일을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B9EB59-8758-46D7-A2B7-3B7F696BE550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AA88C9D-C692-49AD-ACF9-50ED410DAE75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A2ED0923-F211-4D78-9792-B5F28735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71438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00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문자열 다루기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143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강의에서는 이러한 문자열을 다루는 특징적인 몇 가지 사항을 배웁니다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먼저 해당 내용에 대하여 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5A4867-9A06-42ED-ABDB-A3054A34C869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&lt;2/2&gt;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1347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3BD142-6EF7-4F5F-8D0B-AA814D208CF6}"/>
              </a:ext>
            </a:extLst>
          </p:cNvPr>
          <p:cNvSpPr txBox="1">
            <a:spLocks/>
          </p:cNvSpPr>
          <p:nvPr/>
        </p:nvSpPr>
        <p:spPr bwMode="auto">
          <a:xfrm>
            <a:off x="2451820" y="77715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print(“[%-5d]”%256)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으로 작성하였을 때 올바른 출력결과는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단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는 빈칸 출력을 의미함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E635F4-89EB-43CF-A231-EBF4A762A491}"/>
              </a:ext>
            </a:extLst>
          </p:cNvPr>
          <p:cNvSpPr/>
          <p:nvPr/>
        </p:nvSpPr>
        <p:spPr bwMode="auto">
          <a:xfrm flipH="1">
            <a:off x="1543733" y="487496"/>
            <a:ext cx="881418" cy="1171548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3986AE-4F5C-494B-A5DE-5E28463D8DCA}"/>
              </a:ext>
            </a:extLst>
          </p:cNvPr>
          <p:cNvCxnSpPr/>
          <p:nvPr/>
        </p:nvCxnSpPr>
        <p:spPr>
          <a:xfrm>
            <a:off x="1559917" y="1655116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5554B0-F61E-4063-A5C1-7FFE1EFDA985}"/>
              </a:ext>
            </a:extLst>
          </p:cNvPr>
          <p:cNvGrpSpPr/>
          <p:nvPr/>
        </p:nvGrpSpPr>
        <p:grpSpPr>
          <a:xfrm>
            <a:off x="2541527" y="1796309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291D19-DE14-4BCD-A961-23A7291AC34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3CCDC6DA-C27E-4B2A-B92A-BA9A3DC8DC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[bb256]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AEAB78-EB0A-47C4-BE2D-DBFBD0EDF083}"/>
              </a:ext>
            </a:extLst>
          </p:cNvPr>
          <p:cNvGrpSpPr/>
          <p:nvPr/>
        </p:nvGrpSpPr>
        <p:grpSpPr>
          <a:xfrm>
            <a:off x="2541527" y="217909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8CD3D0A-C847-4FB1-91A1-BBBBF69D9DF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2FBE44CD-42FB-4BAF-8B8B-B73E323D03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[256bb]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5BEA66-62AE-45E4-95A7-ABBC56837CFD}"/>
              </a:ext>
            </a:extLst>
          </p:cNvPr>
          <p:cNvGrpSpPr/>
          <p:nvPr/>
        </p:nvGrpSpPr>
        <p:grpSpPr>
          <a:xfrm>
            <a:off x="2541527" y="2561883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EE46E52-BDBC-49B4-9A50-2E245CF5452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B6B8DC75-DF80-400D-BC30-094505E6D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[b-256]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7175DE-45EA-41A1-B764-216F0B276193}"/>
              </a:ext>
            </a:extLst>
          </p:cNvPr>
          <p:cNvGrpSpPr/>
          <p:nvPr/>
        </p:nvGrpSpPr>
        <p:grpSpPr>
          <a:xfrm>
            <a:off x="2541527" y="2944670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556BBB-C1BD-437A-A569-FA44F1480E2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3CA57724-A491-47E9-934D-54A718EE7B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[-256b]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572011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[%-5d]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는 왼쪽부터 숫자를 출력하라는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포멧팅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문자입니다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 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0" name="내용 개체 틀 26">
            <a:extLst>
              <a:ext uri="{FF2B5EF4-FFF2-40B4-BE49-F238E27FC236}">
                <a16:creationId xmlns:a16="http://schemas.microsoft.com/office/drawing/2014/main" id="{330C843A-F27E-4B34-BDFC-E7292F5D4D1A}"/>
              </a:ext>
            </a:extLst>
          </p:cNvPr>
          <p:cNvSpPr txBox="1">
            <a:spLocks/>
          </p:cNvSpPr>
          <p:nvPr/>
        </p:nvSpPr>
        <p:spPr bwMode="auto">
          <a:xfrm>
            <a:off x="2451820" y="77715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print(“[%-5d]”%256)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으로 작성하였을 때 올바른 출력결과는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단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는 빈칸 출력을 의미함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62487D-E6C0-46FA-A163-EF220CDC3FEE}"/>
              </a:ext>
            </a:extLst>
          </p:cNvPr>
          <p:cNvSpPr/>
          <p:nvPr/>
        </p:nvSpPr>
        <p:spPr bwMode="auto">
          <a:xfrm flipH="1">
            <a:off x="1543733" y="487496"/>
            <a:ext cx="881418" cy="1171548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D41044-5BE7-47D3-9994-7603FAAE5D81}"/>
              </a:ext>
            </a:extLst>
          </p:cNvPr>
          <p:cNvCxnSpPr/>
          <p:nvPr/>
        </p:nvCxnSpPr>
        <p:spPr>
          <a:xfrm>
            <a:off x="1559917" y="1655116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5B2993-0F65-4BA5-88AF-F7BE1CA7EB7B}"/>
              </a:ext>
            </a:extLst>
          </p:cNvPr>
          <p:cNvGrpSpPr/>
          <p:nvPr/>
        </p:nvGrpSpPr>
        <p:grpSpPr>
          <a:xfrm>
            <a:off x="2541527" y="1796309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B79024-586C-4CD8-97FC-78238DDBAF4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3A2C4D89-B7C4-4440-91A8-4FC5A983AF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[bb256]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3D3F59-3027-40A9-BF5D-579D715A58A8}"/>
              </a:ext>
            </a:extLst>
          </p:cNvPr>
          <p:cNvGrpSpPr/>
          <p:nvPr/>
        </p:nvGrpSpPr>
        <p:grpSpPr>
          <a:xfrm>
            <a:off x="2541527" y="2179096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9B58AB5-DE24-4820-9BFF-2ED2C438B08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07CCBD65-C4BC-4AB5-A550-F862A7EA79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[256bb]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BC2F6B-DE7A-4C2A-9908-03F2FD8B47C7}"/>
              </a:ext>
            </a:extLst>
          </p:cNvPr>
          <p:cNvGrpSpPr/>
          <p:nvPr/>
        </p:nvGrpSpPr>
        <p:grpSpPr>
          <a:xfrm>
            <a:off x="2541527" y="2561883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A5CC565-7DD1-4302-A2F5-ABA8A651A30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09C33250-552B-4AA6-9318-E29DA756FF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[b-256]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62FDDA-1BD8-4D7E-9B39-95B8E807F06B}"/>
              </a:ext>
            </a:extLst>
          </p:cNvPr>
          <p:cNvGrpSpPr/>
          <p:nvPr/>
        </p:nvGrpSpPr>
        <p:grpSpPr>
          <a:xfrm>
            <a:off x="2541527" y="2944670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444706A-FFC2-463F-B452-E300C4BF401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37DD8DF5-8A0C-49A2-8CFC-22A47EBA45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[-256b]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63C1922D-CD2F-4968-A0E3-233821C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12558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변수의 성격은 컬렉션의 리스트와 유사함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첨자 처리시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표시가 가능함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끝에 해당되는 숫자 앞까지 해당됨에 유의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함수로 찾기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 바꾸기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공백제거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구분자로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문자열 나누기 등이 가능함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A=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str.split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str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문자열을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문자를 찾아서 하나씩 나누어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리스트로 반환함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실무 데이터가 형태로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사용하고 있으며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통신처리에서도 이러한 방식이 많이 사용되므로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포멧을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처리하는 방법은 매우 중요한 사항임</a:t>
            </a:r>
          </a:p>
        </p:txBody>
      </p:sp>
    </p:spTree>
    <p:extLst>
      <p:ext uri="{BB962C8B-B14F-4D97-AF65-F5344CB8AC3E}">
        <p14:creationId xmlns:p14="http://schemas.microsoft.com/office/powerpoint/2010/main" val="54157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(Formatting)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출력 형식을 지시하여 출력하는 방식을 의미함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문자표현은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print(“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문자포함 나열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”%(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순서별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변수나열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표시함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다루기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문자열의 성격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문자열 자르기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문자열의 성격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4352CC-290C-47B5-93D4-C1DBB3221DCE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변수의 성격은 컬렉션의 리스트와 유사함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B0A015-5637-4425-B71C-6042990B8B6D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CC0B03-3830-486C-B13A-40543A4224A8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AB34B2-7B1B-4AF0-8456-F834D302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0727B9-0F59-49D3-9B13-39043D8E2A34}"/>
              </a:ext>
            </a:extLst>
          </p:cNvPr>
          <p:cNvSpPr/>
          <p:nvPr/>
        </p:nvSpPr>
        <p:spPr bwMode="auto">
          <a:xfrm>
            <a:off x="1255311" y="1285389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문자리스트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첨자로 대응 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334540-3440-41E7-A9AB-54C8F06E136D}"/>
              </a:ext>
            </a:extLst>
          </p:cNvPr>
          <p:cNvGrpSpPr/>
          <p:nvPr/>
        </p:nvGrpSpPr>
        <p:grpSpPr>
          <a:xfrm>
            <a:off x="719572" y="1285390"/>
            <a:ext cx="507705" cy="497174"/>
            <a:chOff x="593089" y="1058864"/>
            <a:chExt cx="507705" cy="49717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18A0471-EA58-4E94-BDBB-FD5222DBF3F1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C933AC1-096B-4FC1-BA73-836D0AF7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223CDE-C61B-4AB6-B693-3D814151A8E4}"/>
              </a:ext>
            </a:extLst>
          </p:cNvPr>
          <p:cNvSpPr/>
          <p:nvPr/>
        </p:nvSpPr>
        <p:spPr bwMode="auto">
          <a:xfrm>
            <a:off x="1255311" y="1868846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2byte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처리되나 문자열에서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첨자에 대응되는 것에 유의할 것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A3267C-ACDE-4525-ABE0-00EFDD2BBC42}"/>
              </a:ext>
            </a:extLst>
          </p:cNvPr>
          <p:cNvGrpSpPr/>
          <p:nvPr/>
        </p:nvGrpSpPr>
        <p:grpSpPr>
          <a:xfrm>
            <a:off x="719572" y="1868846"/>
            <a:ext cx="507705" cy="732091"/>
            <a:chOff x="593089" y="2787774"/>
            <a:chExt cx="507705" cy="7320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94F861-EE47-44D1-8BD1-39BB216C20D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62961B-040F-4D6F-A248-AE9D6D63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12AFF1-2ADF-468F-B039-FB3050EB7C30}"/>
              </a:ext>
            </a:extLst>
          </p:cNvPr>
          <p:cNvGrpSpPr/>
          <p:nvPr/>
        </p:nvGrpSpPr>
        <p:grpSpPr>
          <a:xfrm>
            <a:off x="711271" y="2704419"/>
            <a:ext cx="5876853" cy="2270278"/>
            <a:chOff x="702526" y="2051169"/>
            <a:chExt cx="5890479" cy="388887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38F380-DFBF-44DE-A676-42909156B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6B5B14-7835-47C9-8098-D47B423B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39194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747DB63-301C-410A-95B4-E8038BB778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59763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4067E8-B6F7-42CE-9D97-E6E21D00DB64}"/>
              </a:ext>
            </a:extLst>
          </p:cNvPr>
          <p:cNvSpPr/>
          <p:nvPr/>
        </p:nvSpPr>
        <p:spPr bwMode="auto">
          <a:xfrm>
            <a:off x="711270" y="288272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a="abcde"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a[0],a[1],a[2],a[3],a[4]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('a', 'b', 'c', 'd', 'e')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a[-1],a[2],a[-3],a[-4],a[-5]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('e', 'c', 'c', 'b', 'a')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가나다라마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sz="1600" dirty="0">
                <a:latin typeface="Consolas" pitchFamily="49" charset="0"/>
                <a:ea typeface="굴림" pitchFamily="50" charset="-127"/>
              </a:rPr>
              <a:t>a[0],a[1],a[2],a[3],a[4]</a:t>
            </a:r>
          </a:p>
          <a:p>
            <a:pPr algn="l" latinLnBrk="0"/>
            <a:r>
              <a:rPr lang="pt-BR" altLang="ko-KR" sz="1600" dirty="0">
                <a:latin typeface="Consolas" pitchFamily="49" charset="0"/>
                <a:ea typeface="굴림" pitchFamily="50" charset="-127"/>
              </a:rPr>
              <a:t>('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문자열 자르기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4352CC-290C-47B5-93D4-C1DBB3221DCE}"/>
              </a:ext>
            </a:extLst>
          </p:cNvPr>
          <p:cNvSpPr/>
          <p:nvPr/>
        </p:nvSpPr>
        <p:spPr bwMode="auto">
          <a:xfrm>
            <a:off x="1255311" y="701931"/>
            <a:ext cx="2820075" cy="730800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첨자 처리시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표시가능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C0B03-3830-486C-B13A-40543A4224A8}"/>
              </a:ext>
            </a:extLst>
          </p:cNvPr>
          <p:cNvSpPr/>
          <p:nvPr/>
        </p:nvSpPr>
        <p:spPr bwMode="auto">
          <a:xfrm>
            <a:off x="719572" y="701933"/>
            <a:ext cx="507705" cy="730800"/>
          </a:xfrm>
          <a:prstGeom prst="rect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AB34B2-7B1B-4AF0-8456-F834D3028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27" y="955766"/>
            <a:ext cx="258835" cy="22313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177894" y="695326"/>
            <a:ext cx="2411819" cy="3934080"/>
            <a:chOff x="4282160" y="1313943"/>
            <a:chExt cx="2411819" cy="393408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12AFF1-2ADF-468F-B039-FB3050EB7C30}"/>
                </a:ext>
              </a:extLst>
            </p:cNvPr>
            <p:cNvGrpSpPr/>
            <p:nvPr/>
          </p:nvGrpSpPr>
          <p:grpSpPr>
            <a:xfrm>
              <a:off x="4282161" y="1313943"/>
              <a:ext cx="2411818" cy="3934080"/>
              <a:chOff x="702526" y="2051169"/>
              <a:chExt cx="5890479" cy="6738879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338F380-DFBF-44DE-A676-42909156B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46B5B14-7835-47C9-8098-D47B423BF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3"/>
                <a:ext cx="5890479" cy="616450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747DB63-301C-410A-95B4-E8038BB7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8609772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44067E8-B6F7-42CE-9D97-E6E21D00DB64}"/>
                </a:ext>
              </a:extLst>
            </p:cNvPr>
            <p:cNvSpPr/>
            <p:nvPr/>
          </p:nvSpPr>
          <p:spPr bwMode="auto">
            <a:xfrm>
              <a:off x="4282160" y="1492250"/>
              <a:ext cx="2191212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a="abcde"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a[1:5]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'bcde'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a[1:2]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'b'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a[:6]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'abcde'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a[3:]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'de'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a[2:-2]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'c'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a[2:-3]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''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a[1:-1]</a:t>
              </a:r>
            </a:p>
            <a:p>
              <a:pPr algn="l" latinLnBrk="0"/>
              <a:r>
                <a:rPr lang="pt-BR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'bcd'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9F7BCF-0408-4165-9CFA-03A4E0ED137D}"/>
              </a:ext>
            </a:extLst>
          </p:cNvPr>
          <p:cNvGrpSpPr/>
          <p:nvPr/>
        </p:nvGrpSpPr>
        <p:grpSpPr>
          <a:xfrm>
            <a:off x="1404923" y="1425686"/>
            <a:ext cx="2495274" cy="610402"/>
            <a:chOff x="1577402" y="1532761"/>
            <a:chExt cx="2495274" cy="610402"/>
          </a:xfrm>
        </p:grpSpPr>
        <p:sp>
          <p:nvSpPr>
            <p:cNvPr id="30" name="위로 굽은 화살표 12">
              <a:extLst>
                <a:ext uri="{FF2B5EF4-FFF2-40B4-BE49-F238E27FC236}">
                  <a16:creationId xmlns:a16="http://schemas.microsoft.com/office/drawing/2014/main" id="{AA6521C6-160A-44AF-A957-C9148C7E9089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520715-0842-41E1-8B80-11174A22E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6" y="1750962"/>
              <a:ext cx="2190890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끝에 해당되는 숫자 앞까지 해당됨에 유의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B9392D-770E-4D21-9C7E-5879F9C5FCEC}"/>
              </a:ext>
            </a:extLst>
          </p:cNvPr>
          <p:cNvSpPr/>
          <p:nvPr/>
        </p:nvSpPr>
        <p:spPr bwMode="auto">
          <a:xfrm>
            <a:off x="1255311" y="2208684"/>
            <a:ext cx="2820075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음수 첨자에 유의할 것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DAA1C0-70E7-4AFB-903C-3E8876C64D40}"/>
              </a:ext>
            </a:extLst>
          </p:cNvPr>
          <p:cNvGrpSpPr/>
          <p:nvPr/>
        </p:nvGrpSpPr>
        <p:grpSpPr>
          <a:xfrm>
            <a:off x="719572" y="2208685"/>
            <a:ext cx="507705" cy="497174"/>
            <a:chOff x="593089" y="1058864"/>
            <a:chExt cx="507705" cy="4971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A2F4C8-A525-4B1A-BD76-AB10FB21216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711C4ED-05BC-4568-BF3E-EB85F6FAB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48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함수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 바꾸기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5368E-007F-4E1E-8900-3C3179E6F1E8}"/>
              </a:ext>
            </a:extLst>
          </p:cNvPr>
          <p:cNvSpPr txBox="1"/>
          <p:nvPr/>
        </p:nvSpPr>
        <p:spPr>
          <a:xfrm>
            <a:off x="2944764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공백제거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구분자로 문자열 나누기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339166306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18291</TotalTime>
  <Words>3136</Words>
  <Application>Microsoft Office PowerPoint</Application>
  <PresentationFormat>화면 슬라이드 쇼(16:9)</PresentationFormat>
  <Paragraphs>721</Paragraphs>
  <Slides>54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굴림</vt:lpstr>
      <vt:lpstr>Consolas</vt:lpstr>
      <vt:lpstr>Arial</vt:lpstr>
      <vt:lpstr>맑은 고딕</vt:lpstr>
      <vt:lpstr>Wingdings</vt:lpstr>
      <vt:lpstr>나눔고딕</vt:lpstr>
      <vt:lpstr>나눔바른고딕</vt:lpstr>
      <vt:lpstr>나눔명조 ExtraBold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3063</cp:revision>
  <dcterms:created xsi:type="dcterms:W3CDTF">2007-12-21T01:40:26Z</dcterms:created>
  <dcterms:modified xsi:type="dcterms:W3CDTF">2021-04-28T23:41:02Z</dcterms:modified>
</cp:coreProperties>
</file>